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Space Age" charset="1" panose="00000000000000000000"/>
      <p:regular r:id="rId17"/>
    </p:embeddedFont>
    <p:embeddedFont>
      <p:font typeface="Helvetica World Bold" charset="1" panose="020B0800040000020004"/>
      <p:regular r:id="rId18"/>
    </p:embeddedFont>
    <p:embeddedFont>
      <p:font typeface="Helvetica World" charset="1" panose="020B0500040000020004"/>
      <p:regular r:id="rId19"/>
    </p:embeddedFont>
    <p:embeddedFont>
      <p:font typeface="Helvetica World Italics" charset="1" panose="020B05000400000900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5.jpe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18" Target="../media/image37.jpeg" Type="http://schemas.openxmlformats.org/officeDocument/2006/relationships/image"/><Relationship Id="rId19" Target="../media/image2.png" Type="http://schemas.openxmlformats.org/officeDocument/2006/relationships/image"/><Relationship Id="rId2" Target="../media/image10.jpeg" Type="http://schemas.openxmlformats.org/officeDocument/2006/relationships/image"/><Relationship Id="rId20"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6.jpeg" Type="http://schemas.openxmlformats.org/officeDocument/2006/relationships/image"/><Relationship Id="rId8" Target="../media/image27.jpeg" Type="http://schemas.openxmlformats.org/officeDocument/2006/relationships/image"/><Relationship Id="rId9"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 Id="rId9"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15.png" Type="http://schemas.openxmlformats.org/officeDocument/2006/relationships/image"/><Relationship Id="rId2" Target="../media/image10.jpeg" Type="http://schemas.openxmlformats.org/officeDocument/2006/relationships/image"/><Relationship Id="rId3" Target="../media/image13.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jpeg" Type="http://schemas.openxmlformats.org/officeDocument/2006/relationships/image"/><Relationship Id="rId9"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6.jpe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18.png" Type="http://schemas.openxmlformats.org/officeDocument/2006/relationships/image"/><Relationship Id="rId2" Target="../media/image10.jpeg" Type="http://schemas.openxmlformats.org/officeDocument/2006/relationships/image"/><Relationship Id="rId3" Target="../media/image13.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jpeg" Type="http://schemas.openxmlformats.org/officeDocument/2006/relationships/image"/><Relationship Id="rId9"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0.jpeg" Type="http://schemas.openxmlformats.org/officeDocument/2006/relationships/image"/><Relationship Id="rId3" Target="../media/image13.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jpe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9.jpe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22.pn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0.jpeg" Type="http://schemas.openxmlformats.org/officeDocument/2006/relationships/image"/><Relationship Id="rId8" Target="../media/image17.jpeg" Type="http://schemas.openxmlformats.org/officeDocument/2006/relationships/image"/><Relationship Id="rId9" Target="../media/image2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3.jpeg" Type="http://schemas.openxmlformats.org/officeDocument/2006/relationships/image"/><Relationship Id="rId8" Target="../media/image24.jpeg" Type="http://schemas.openxmlformats.org/officeDocument/2006/relationships/image"/><Relationship Id="rId9"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8538696" y="2187990"/>
            <a:ext cx="1210608" cy="1361625"/>
          </a:xfrm>
          <a:custGeom>
            <a:avLst/>
            <a:gdLst/>
            <a:ahLst/>
            <a:cxnLst/>
            <a:rect r="r" b="b" t="t" l="l"/>
            <a:pathLst>
              <a:path h="1361625" w="1210608">
                <a:moveTo>
                  <a:pt x="0" y="0"/>
                </a:moveTo>
                <a:lnTo>
                  <a:pt x="1210608" y="0"/>
                </a:lnTo>
                <a:lnTo>
                  <a:pt x="1210608" y="1361625"/>
                </a:lnTo>
                <a:lnTo>
                  <a:pt x="0" y="136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04923" y="-360454"/>
            <a:ext cx="19097845" cy="1389154"/>
            <a:chOff x="0" y="0"/>
            <a:chExt cx="5029885" cy="365868"/>
          </a:xfrm>
        </p:grpSpPr>
        <p:sp>
          <p:nvSpPr>
            <p:cNvPr name="Freeform 5" id="5"/>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6" id="6"/>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8457936"/>
            <a:ext cx="2505790" cy="800364"/>
          </a:xfrm>
          <a:custGeom>
            <a:avLst/>
            <a:gdLst/>
            <a:ahLst/>
            <a:cxnLst/>
            <a:rect r="r" b="b" t="t" l="l"/>
            <a:pathLst>
              <a:path h="800364" w="2505790">
                <a:moveTo>
                  <a:pt x="0" y="0"/>
                </a:moveTo>
                <a:lnTo>
                  <a:pt x="2505790" y="0"/>
                </a:lnTo>
                <a:lnTo>
                  <a:pt x="2505790" y="800364"/>
                </a:lnTo>
                <a:lnTo>
                  <a:pt x="0" y="8003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0">
            <a:off x="14750495" y="8457936"/>
            <a:ext cx="2505790" cy="800364"/>
          </a:xfrm>
          <a:custGeom>
            <a:avLst/>
            <a:gdLst/>
            <a:ahLst/>
            <a:cxnLst/>
            <a:rect r="r" b="b" t="t" l="l"/>
            <a:pathLst>
              <a:path h="800364" w="2505790">
                <a:moveTo>
                  <a:pt x="2505791" y="0"/>
                </a:moveTo>
                <a:lnTo>
                  <a:pt x="0" y="0"/>
                </a:lnTo>
                <a:lnTo>
                  <a:pt x="0" y="800364"/>
                </a:lnTo>
                <a:lnTo>
                  <a:pt x="2505791" y="800364"/>
                </a:lnTo>
                <a:lnTo>
                  <a:pt x="250579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8885597" y="9151278"/>
            <a:ext cx="516806" cy="57507"/>
            <a:chOff x="0" y="0"/>
            <a:chExt cx="136114" cy="15146"/>
          </a:xfrm>
        </p:grpSpPr>
        <p:sp>
          <p:nvSpPr>
            <p:cNvPr name="Freeform 12" id="12"/>
            <p:cNvSpPr/>
            <p:nvPr/>
          </p:nvSpPr>
          <p:spPr>
            <a:xfrm flipH="false" flipV="false" rot="0">
              <a:off x="0" y="0"/>
              <a:ext cx="136114" cy="15146"/>
            </a:xfrm>
            <a:custGeom>
              <a:avLst/>
              <a:gdLst/>
              <a:ahLst/>
              <a:cxnLst/>
              <a:rect r="r" b="b" t="t" l="l"/>
              <a:pathLst>
                <a:path h="15146" w="136114">
                  <a:moveTo>
                    <a:pt x="7573" y="0"/>
                  </a:moveTo>
                  <a:lnTo>
                    <a:pt x="128541" y="0"/>
                  </a:lnTo>
                  <a:cubicBezTo>
                    <a:pt x="130549" y="0"/>
                    <a:pt x="132475" y="798"/>
                    <a:pt x="133895" y="2218"/>
                  </a:cubicBezTo>
                  <a:cubicBezTo>
                    <a:pt x="135316" y="3638"/>
                    <a:pt x="136114" y="5564"/>
                    <a:pt x="136114" y="7573"/>
                  </a:cubicBezTo>
                  <a:lnTo>
                    <a:pt x="136114" y="7573"/>
                  </a:lnTo>
                  <a:cubicBezTo>
                    <a:pt x="136114" y="11755"/>
                    <a:pt x="132723" y="15146"/>
                    <a:pt x="128541" y="15146"/>
                  </a:cubicBezTo>
                  <a:lnTo>
                    <a:pt x="7573" y="15146"/>
                  </a:lnTo>
                  <a:cubicBezTo>
                    <a:pt x="5564" y="15146"/>
                    <a:pt x="3638" y="14348"/>
                    <a:pt x="2218" y="12928"/>
                  </a:cubicBezTo>
                  <a:cubicBezTo>
                    <a:pt x="798" y="11508"/>
                    <a:pt x="0" y="9581"/>
                    <a:pt x="0" y="7573"/>
                  </a:cubicBezTo>
                  <a:lnTo>
                    <a:pt x="0" y="7573"/>
                  </a:lnTo>
                  <a:cubicBezTo>
                    <a:pt x="0" y="5564"/>
                    <a:pt x="798" y="3638"/>
                    <a:pt x="2218" y="2218"/>
                  </a:cubicBezTo>
                  <a:cubicBezTo>
                    <a:pt x="3638" y="798"/>
                    <a:pt x="5564" y="0"/>
                    <a:pt x="7573" y="0"/>
                  </a:cubicBezTo>
                  <a:close/>
                </a:path>
              </a:pathLst>
            </a:custGeom>
            <a:solidFill>
              <a:srgbClr val="FF3131"/>
            </a:solidFill>
          </p:spPr>
        </p:sp>
        <p:sp>
          <p:nvSpPr>
            <p:cNvPr name="TextBox 13" id="13"/>
            <p:cNvSpPr txBox="true"/>
            <p:nvPr/>
          </p:nvSpPr>
          <p:spPr>
            <a:xfrm>
              <a:off x="0" y="-28575"/>
              <a:ext cx="136114" cy="43721"/>
            </a:xfrm>
            <a:prstGeom prst="rect">
              <a:avLst/>
            </a:prstGeom>
          </p:spPr>
          <p:txBody>
            <a:bodyPr anchor="ctr" rtlCol="false" tIns="50800" lIns="50800" bIns="50800" rIns="50800"/>
            <a:lstStyle/>
            <a:p>
              <a:pPr algn="ctr">
                <a:lnSpc>
                  <a:spcPts val="1960"/>
                </a:lnSpc>
              </a:pPr>
            </a:p>
          </p:txBody>
        </p:sp>
      </p:grpSp>
      <p:sp>
        <p:nvSpPr>
          <p:cNvPr name="TextBox 14" id="14"/>
          <p:cNvSpPr txBox="true"/>
          <p:nvPr/>
        </p:nvSpPr>
        <p:spPr>
          <a:xfrm rot="0">
            <a:off x="1714300" y="3980719"/>
            <a:ext cx="14859400" cy="3827038"/>
          </a:xfrm>
          <a:prstGeom prst="rect">
            <a:avLst/>
          </a:prstGeom>
        </p:spPr>
        <p:txBody>
          <a:bodyPr anchor="t" rtlCol="false" tIns="0" lIns="0" bIns="0" rIns="0">
            <a:spAutoFit/>
          </a:bodyPr>
          <a:lstStyle/>
          <a:p>
            <a:pPr algn="ctr">
              <a:lnSpc>
                <a:spcPts val="15335"/>
              </a:lnSpc>
              <a:spcBef>
                <a:spcPct val="0"/>
              </a:spcBef>
            </a:pPr>
            <a:r>
              <a:rPr lang="en-US" sz="10954">
                <a:solidFill>
                  <a:srgbClr val="FF3131"/>
                </a:solidFill>
                <a:latin typeface="Space Age"/>
                <a:ea typeface="Space Age"/>
                <a:cs typeface="Space Age"/>
                <a:sym typeface="Space Age"/>
              </a:rPr>
              <a:t>POLINOMIAL REGRESSIL</a:t>
            </a:r>
          </a:p>
        </p:txBody>
      </p:sp>
      <p:sp>
        <p:nvSpPr>
          <p:cNvPr name="TextBox 15" id="15"/>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6" id="16"/>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7" id="17"/>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8" id="18"/>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19" id="19"/>
          <p:cNvSpPr txBox="true"/>
          <p:nvPr/>
        </p:nvSpPr>
        <p:spPr>
          <a:xfrm rot="0">
            <a:off x="5385355" y="8419836"/>
            <a:ext cx="7517291" cy="450850"/>
          </a:xfrm>
          <a:prstGeom prst="rect">
            <a:avLst/>
          </a:prstGeom>
        </p:spPr>
        <p:txBody>
          <a:bodyPr anchor="t" rtlCol="false" tIns="0" lIns="0" bIns="0" rIns="0">
            <a:spAutoFit/>
          </a:bodyPr>
          <a:lstStyle/>
          <a:p>
            <a:pPr algn="ctr">
              <a:lnSpc>
                <a:spcPts val="3499"/>
              </a:lnSpc>
              <a:spcBef>
                <a:spcPct val="0"/>
              </a:spcBef>
            </a:pPr>
            <a:r>
              <a:rPr lang="en-US" sz="2499" i="true">
                <a:solidFill>
                  <a:srgbClr val="FFFFFF"/>
                </a:solidFill>
                <a:latin typeface="Helvetica World Italics"/>
                <a:ea typeface="Helvetica World Italics"/>
                <a:cs typeface="Helvetica World Italics"/>
                <a:sym typeface="Helvetica World Italics"/>
              </a:rPr>
              <a:t>KELOMPOK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28700" y="2105599"/>
            <a:ext cx="8115300" cy="3654992"/>
            <a:chOff x="0" y="0"/>
            <a:chExt cx="8459470" cy="3810000"/>
          </a:xfrm>
        </p:grpSpPr>
        <p:sp>
          <p:nvSpPr>
            <p:cNvPr name="Freeform 9" id="9"/>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7"/>
              <a:stretch>
                <a:fillRect l="0" t="-12467" r="0" b="-12467"/>
              </a:stretch>
            </a:blipFill>
          </p:spPr>
        </p:sp>
      </p:grpSp>
      <p:grpSp>
        <p:nvGrpSpPr>
          <p:cNvPr name="Group 10" id="10"/>
          <p:cNvGrpSpPr/>
          <p:nvPr/>
        </p:nvGrpSpPr>
        <p:grpSpPr>
          <a:xfrm rot="0">
            <a:off x="10300402" y="2105599"/>
            <a:ext cx="7463395" cy="7152701"/>
            <a:chOff x="0" y="0"/>
            <a:chExt cx="1965668" cy="1883839"/>
          </a:xfrm>
        </p:grpSpPr>
        <p:sp>
          <p:nvSpPr>
            <p:cNvPr name="Freeform 11" id="11"/>
            <p:cNvSpPr/>
            <p:nvPr/>
          </p:nvSpPr>
          <p:spPr>
            <a:xfrm flipH="false" flipV="false" rot="0">
              <a:off x="0" y="0"/>
              <a:ext cx="1965668" cy="1883839"/>
            </a:xfrm>
            <a:custGeom>
              <a:avLst/>
              <a:gdLst/>
              <a:ahLst/>
              <a:cxnLst/>
              <a:rect r="r" b="b" t="t" l="l"/>
              <a:pathLst>
                <a:path h="1883839" w="1965668">
                  <a:moveTo>
                    <a:pt x="25933" y="0"/>
                  </a:moveTo>
                  <a:lnTo>
                    <a:pt x="1939735" y="0"/>
                  </a:lnTo>
                  <a:cubicBezTo>
                    <a:pt x="1946613" y="0"/>
                    <a:pt x="1953209" y="2732"/>
                    <a:pt x="1958072" y="7596"/>
                  </a:cubicBezTo>
                  <a:cubicBezTo>
                    <a:pt x="1962936" y="12459"/>
                    <a:pt x="1965668" y="19055"/>
                    <a:pt x="1965668" y="25933"/>
                  </a:cubicBezTo>
                  <a:lnTo>
                    <a:pt x="1965668" y="1857906"/>
                  </a:lnTo>
                  <a:cubicBezTo>
                    <a:pt x="1965668" y="1864784"/>
                    <a:pt x="1962936" y="1871380"/>
                    <a:pt x="1958072" y="1876243"/>
                  </a:cubicBezTo>
                  <a:cubicBezTo>
                    <a:pt x="1953209" y="1881107"/>
                    <a:pt x="1946613" y="1883839"/>
                    <a:pt x="1939735" y="1883839"/>
                  </a:cubicBezTo>
                  <a:lnTo>
                    <a:pt x="25933" y="1883839"/>
                  </a:lnTo>
                  <a:cubicBezTo>
                    <a:pt x="19055" y="1883839"/>
                    <a:pt x="12459" y="1881107"/>
                    <a:pt x="7596" y="1876243"/>
                  </a:cubicBezTo>
                  <a:cubicBezTo>
                    <a:pt x="2732" y="1871380"/>
                    <a:pt x="0" y="1864784"/>
                    <a:pt x="0" y="1857906"/>
                  </a:cubicBezTo>
                  <a:lnTo>
                    <a:pt x="0" y="25933"/>
                  </a:lnTo>
                  <a:cubicBezTo>
                    <a:pt x="0" y="19055"/>
                    <a:pt x="2732" y="12459"/>
                    <a:pt x="7596" y="7596"/>
                  </a:cubicBezTo>
                  <a:cubicBezTo>
                    <a:pt x="12459" y="2732"/>
                    <a:pt x="19055" y="0"/>
                    <a:pt x="25933" y="0"/>
                  </a:cubicBezTo>
                  <a:close/>
                </a:path>
              </a:pathLst>
            </a:custGeom>
            <a:solidFill>
              <a:srgbClr val="000000">
                <a:alpha val="0"/>
              </a:srgbClr>
            </a:solidFill>
            <a:ln w="9525" cap="rnd">
              <a:solidFill>
                <a:srgbClr val="FFFFFF"/>
              </a:solidFill>
              <a:prstDash val="solid"/>
              <a:round/>
            </a:ln>
          </p:spPr>
        </p:sp>
        <p:sp>
          <p:nvSpPr>
            <p:cNvPr name="TextBox 12" id="12"/>
            <p:cNvSpPr txBox="true"/>
            <p:nvPr/>
          </p:nvSpPr>
          <p:spPr>
            <a:xfrm>
              <a:off x="0" y="-28575"/>
              <a:ext cx="1965668" cy="1912414"/>
            </a:xfrm>
            <a:prstGeom prst="rect">
              <a:avLst/>
            </a:prstGeom>
          </p:spPr>
          <p:txBody>
            <a:bodyPr anchor="ctr" rtlCol="false" tIns="50800" lIns="50800" bIns="50800" rIns="50800"/>
            <a:lstStyle/>
            <a:p>
              <a:pPr algn="ctr">
                <a:lnSpc>
                  <a:spcPts val="1960"/>
                </a:lnSpc>
              </a:pPr>
            </a:p>
          </p:txBody>
        </p:sp>
      </p:grpSp>
      <p:sp>
        <p:nvSpPr>
          <p:cNvPr name="TextBox 13" id="13"/>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4" id="14"/>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5" id="15"/>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6" id="16"/>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17" id="17"/>
          <p:cNvSpPr txBox="true"/>
          <p:nvPr/>
        </p:nvSpPr>
        <p:spPr>
          <a:xfrm rot="0">
            <a:off x="2115338" y="7217916"/>
            <a:ext cx="6572645" cy="1127125"/>
          </a:xfrm>
          <a:prstGeom prst="rect">
            <a:avLst/>
          </a:prstGeom>
        </p:spPr>
        <p:txBody>
          <a:bodyPr anchor="t" rtlCol="false" tIns="0" lIns="0" bIns="0" rIns="0">
            <a:spAutoFit/>
          </a:bodyPr>
          <a:lstStyle/>
          <a:p>
            <a:pPr algn="ctr">
              <a:lnSpc>
                <a:spcPts val="4399"/>
              </a:lnSpc>
            </a:pPr>
            <a:r>
              <a:rPr lang="en-US" sz="3999">
                <a:solidFill>
                  <a:srgbClr val="FF3131"/>
                </a:solidFill>
                <a:latin typeface="Space Age"/>
                <a:ea typeface="Space Age"/>
                <a:cs typeface="Space Age"/>
                <a:sym typeface="Space Age"/>
              </a:rPr>
              <a:t>KELEMAHAN POLINOMIAL REGRESSION</a:t>
            </a:r>
          </a:p>
        </p:txBody>
      </p:sp>
      <p:sp>
        <p:nvSpPr>
          <p:cNvPr name="TextBox 18" id="18"/>
          <p:cNvSpPr txBox="true"/>
          <p:nvPr/>
        </p:nvSpPr>
        <p:spPr>
          <a:xfrm rot="0">
            <a:off x="10300402" y="2749130"/>
            <a:ext cx="6958898" cy="5903596"/>
          </a:xfrm>
          <a:prstGeom prst="rect">
            <a:avLst/>
          </a:prstGeom>
        </p:spPr>
        <p:txBody>
          <a:bodyPr anchor="t" rtlCol="false" tIns="0" lIns="0" bIns="0" rIns="0">
            <a:spAutoFit/>
          </a:bodyPr>
          <a:lstStyle/>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Degree Sulit: Sulit menentukan degree yang optimal; salah pilih menyebabkan Underfitting atau Overfitting.</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Ove</a:t>
            </a:r>
            <a:r>
              <a:rPr lang="en-US" b="true" sz="2299">
                <a:solidFill>
                  <a:srgbClr val="FFFFFF"/>
                </a:solidFill>
                <a:latin typeface="Helvetica World Bold"/>
                <a:ea typeface="Helvetica World Bold"/>
                <a:cs typeface="Helvetica World Bold"/>
                <a:sym typeface="Helvetica World Bold"/>
              </a:rPr>
              <a:t>rfitting Tinggi: Sangat mudah overfit (menghafal data) jika degree (pangkat) terlalu besar, membuat prediksi pada data baru menjadi buruk.</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S</a:t>
            </a:r>
            <a:r>
              <a:rPr lang="en-US" b="true" sz="2299">
                <a:solidFill>
                  <a:srgbClr val="FFFFFF"/>
                </a:solidFill>
                <a:latin typeface="Helvetica World Bold"/>
                <a:ea typeface="Helvetica World Bold"/>
                <a:cs typeface="Helvetica World Bold"/>
                <a:sym typeface="Helvetica World Bold"/>
              </a:rPr>
              <a:t>ensitif Outlier: Kurva model mudah ditarik secara drastis oleh data pencilan (outlier).</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Kompleksitas: Pada banyak variabel input (dimensi tinggi), jumlah fitur meningkat tajam (Curse of Dimensionality).</a:t>
            </a:r>
          </a:p>
          <a:p>
            <a:pPr algn="just">
              <a:lnSpc>
                <a:spcPts val="3449"/>
              </a:lnSpc>
            </a:pPr>
          </a:p>
        </p:txBody>
      </p:sp>
      <p:grpSp>
        <p:nvGrpSpPr>
          <p:cNvPr name="Group 19" id="19"/>
          <p:cNvGrpSpPr/>
          <p:nvPr/>
        </p:nvGrpSpPr>
        <p:grpSpPr>
          <a:xfrm rot="0">
            <a:off x="785610" y="7189341"/>
            <a:ext cx="962086" cy="96208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22" id="22"/>
          <p:cNvSpPr/>
          <p:nvPr/>
        </p:nvSpPr>
        <p:spPr>
          <a:xfrm flipH="false" flipV="false" rot="0">
            <a:off x="1017594" y="7390256"/>
            <a:ext cx="498119" cy="560257"/>
          </a:xfrm>
          <a:custGeom>
            <a:avLst/>
            <a:gdLst/>
            <a:ahLst/>
            <a:cxnLst/>
            <a:rect r="r" b="b" t="t" l="l"/>
            <a:pathLst>
              <a:path h="560257" w="498119">
                <a:moveTo>
                  <a:pt x="0" y="0"/>
                </a:moveTo>
                <a:lnTo>
                  <a:pt x="498119" y="0"/>
                </a:lnTo>
                <a:lnTo>
                  <a:pt x="498119" y="560257"/>
                </a:lnTo>
                <a:lnTo>
                  <a:pt x="0" y="5602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3340493" y="3972311"/>
            <a:ext cx="5803507" cy="5246370"/>
            <a:chOff x="0" y="0"/>
            <a:chExt cx="6350000" cy="5740400"/>
          </a:xfrm>
        </p:grpSpPr>
        <p:sp>
          <p:nvSpPr>
            <p:cNvPr name="Freeform 9" id="9"/>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7"/>
              <a:stretch>
                <a:fillRect l="-19673" t="0" r="-19673" b="0"/>
              </a:stretch>
            </a:blipFill>
          </p:spPr>
        </p:sp>
      </p:grpSp>
      <p:grpSp>
        <p:nvGrpSpPr>
          <p:cNvPr name="Group 10" id="10"/>
          <p:cNvGrpSpPr/>
          <p:nvPr/>
        </p:nvGrpSpPr>
        <p:grpSpPr>
          <a:xfrm rot="0">
            <a:off x="-3438978" y="3928802"/>
            <a:ext cx="5920951" cy="2666695"/>
            <a:chOff x="0" y="0"/>
            <a:chExt cx="8459470" cy="3810000"/>
          </a:xfrm>
        </p:grpSpPr>
        <p:sp>
          <p:nvSpPr>
            <p:cNvPr name="Freeform 11" id="11"/>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8"/>
              <a:stretch>
                <a:fillRect l="-9125" t="-5327" r="0" b="-21920"/>
              </a:stretch>
            </a:blipFill>
          </p:spPr>
        </p:sp>
      </p:grpSp>
      <p:grpSp>
        <p:nvGrpSpPr>
          <p:cNvPr name="Group 12" id="12"/>
          <p:cNvGrpSpPr/>
          <p:nvPr/>
        </p:nvGrpSpPr>
        <p:grpSpPr>
          <a:xfrm rot="0">
            <a:off x="1028700" y="7405109"/>
            <a:ext cx="3116344" cy="5246370"/>
            <a:chOff x="0" y="0"/>
            <a:chExt cx="3771900" cy="6350000"/>
          </a:xfrm>
        </p:grpSpPr>
        <p:sp>
          <p:nvSpPr>
            <p:cNvPr name="Freeform 13" id="13"/>
            <p:cNvSpPr/>
            <p:nvPr/>
          </p:nvSpPr>
          <p:spPr>
            <a:xfrm flipH="false" flipV="false" rot="0">
              <a:off x="0" y="0"/>
              <a:ext cx="3771900" cy="6349937"/>
            </a:xfrm>
            <a:custGeom>
              <a:avLst/>
              <a:gdLst/>
              <a:ahLst/>
              <a:cxnLst/>
              <a:rect r="r" b="b" t="t" l="l"/>
              <a:pathLst>
                <a:path h="6349937"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9"/>
              <a:stretch>
                <a:fillRect l="-34739" t="0" r="-117941" b="0"/>
              </a:stretch>
            </a:blipFill>
          </p:spPr>
        </p:sp>
      </p:grpSp>
      <p:grpSp>
        <p:nvGrpSpPr>
          <p:cNvPr name="Group 14" id="14"/>
          <p:cNvGrpSpPr/>
          <p:nvPr/>
        </p:nvGrpSpPr>
        <p:grpSpPr>
          <a:xfrm rot="0">
            <a:off x="10001250" y="1950292"/>
            <a:ext cx="7258050" cy="5246370"/>
            <a:chOff x="0" y="0"/>
            <a:chExt cx="1911585" cy="1381760"/>
          </a:xfrm>
        </p:grpSpPr>
        <p:sp>
          <p:nvSpPr>
            <p:cNvPr name="Freeform 15" id="15"/>
            <p:cNvSpPr/>
            <p:nvPr/>
          </p:nvSpPr>
          <p:spPr>
            <a:xfrm flipH="false" flipV="false" rot="0">
              <a:off x="0" y="0"/>
              <a:ext cx="1911585" cy="1381760"/>
            </a:xfrm>
            <a:custGeom>
              <a:avLst/>
              <a:gdLst/>
              <a:ahLst/>
              <a:cxnLst/>
              <a:rect r="r" b="b" t="t" l="l"/>
              <a:pathLst>
                <a:path h="1381760" w="1911585">
                  <a:moveTo>
                    <a:pt x="26667" y="0"/>
                  </a:moveTo>
                  <a:lnTo>
                    <a:pt x="1884919" y="0"/>
                  </a:lnTo>
                  <a:cubicBezTo>
                    <a:pt x="1891991" y="0"/>
                    <a:pt x="1898774" y="2810"/>
                    <a:pt x="1903775" y="7810"/>
                  </a:cubicBezTo>
                  <a:cubicBezTo>
                    <a:pt x="1908776" y="12811"/>
                    <a:pt x="1911585" y="19594"/>
                    <a:pt x="1911585" y="26667"/>
                  </a:cubicBezTo>
                  <a:lnTo>
                    <a:pt x="1911585" y="1355093"/>
                  </a:lnTo>
                  <a:cubicBezTo>
                    <a:pt x="1911585" y="1362166"/>
                    <a:pt x="1908776" y="1368949"/>
                    <a:pt x="1903775" y="1373950"/>
                  </a:cubicBezTo>
                  <a:cubicBezTo>
                    <a:pt x="1898774" y="1378951"/>
                    <a:pt x="1891991" y="1381760"/>
                    <a:pt x="1884919" y="1381760"/>
                  </a:cubicBezTo>
                  <a:lnTo>
                    <a:pt x="26667" y="1381760"/>
                  </a:lnTo>
                  <a:cubicBezTo>
                    <a:pt x="19594" y="1381760"/>
                    <a:pt x="12811" y="1378951"/>
                    <a:pt x="7810" y="1373950"/>
                  </a:cubicBezTo>
                  <a:cubicBezTo>
                    <a:pt x="2810" y="1368949"/>
                    <a:pt x="0" y="1362166"/>
                    <a:pt x="0" y="1355093"/>
                  </a:cubicBezTo>
                  <a:lnTo>
                    <a:pt x="0" y="26667"/>
                  </a:lnTo>
                  <a:cubicBezTo>
                    <a:pt x="0" y="19594"/>
                    <a:pt x="2810" y="12811"/>
                    <a:pt x="7810" y="7810"/>
                  </a:cubicBezTo>
                  <a:cubicBezTo>
                    <a:pt x="12811" y="2810"/>
                    <a:pt x="19594" y="0"/>
                    <a:pt x="26667" y="0"/>
                  </a:cubicBezTo>
                  <a:close/>
                </a:path>
              </a:pathLst>
            </a:custGeom>
            <a:solidFill>
              <a:srgbClr val="000000">
                <a:alpha val="0"/>
              </a:srgbClr>
            </a:solidFill>
            <a:ln w="9525" cap="rnd">
              <a:solidFill>
                <a:srgbClr val="FFFFFF"/>
              </a:solidFill>
              <a:prstDash val="solid"/>
              <a:round/>
            </a:ln>
          </p:spPr>
        </p:sp>
        <p:sp>
          <p:nvSpPr>
            <p:cNvPr name="TextBox 16" id="16"/>
            <p:cNvSpPr txBox="true"/>
            <p:nvPr/>
          </p:nvSpPr>
          <p:spPr>
            <a:xfrm>
              <a:off x="0" y="-28575"/>
              <a:ext cx="1911585" cy="1410335"/>
            </a:xfrm>
            <a:prstGeom prst="rect">
              <a:avLst/>
            </a:prstGeom>
          </p:spPr>
          <p:txBody>
            <a:bodyPr anchor="ctr" rtlCol="false" tIns="50800" lIns="50800" bIns="50800" rIns="50800"/>
            <a:lstStyle/>
            <a:p>
              <a:pPr algn="ctr">
                <a:lnSpc>
                  <a:spcPts val="1960"/>
                </a:lnSpc>
              </a:pPr>
            </a:p>
          </p:txBody>
        </p:sp>
      </p:grpSp>
      <p:sp>
        <p:nvSpPr>
          <p:cNvPr name="Freeform 17" id="17"/>
          <p:cNvSpPr/>
          <p:nvPr/>
        </p:nvSpPr>
        <p:spPr>
          <a:xfrm flipH="false" flipV="false" rot="0">
            <a:off x="10690181" y="4483603"/>
            <a:ext cx="376800" cy="376800"/>
          </a:xfrm>
          <a:custGeom>
            <a:avLst/>
            <a:gdLst/>
            <a:ahLst/>
            <a:cxnLst/>
            <a:rect r="r" b="b" t="t" l="l"/>
            <a:pathLst>
              <a:path h="376800" w="376800">
                <a:moveTo>
                  <a:pt x="0" y="0"/>
                </a:moveTo>
                <a:lnTo>
                  <a:pt x="376800" y="0"/>
                </a:lnTo>
                <a:lnTo>
                  <a:pt x="376800" y="376799"/>
                </a:lnTo>
                <a:lnTo>
                  <a:pt x="0" y="3767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10680372" y="5062433"/>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0680372" y="5660882"/>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10680372" y="6259331"/>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21" id="21"/>
          <p:cNvGrpSpPr/>
          <p:nvPr/>
        </p:nvGrpSpPr>
        <p:grpSpPr>
          <a:xfrm rot="0">
            <a:off x="10001250" y="7996762"/>
            <a:ext cx="7258050" cy="3268901"/>
            <a:chOff x="0" y="0"/>
            <a:chExt cx="8459470" cy="3810000"/>
          </a:xfrm>
        </p:grpSpPr>
        <p:sp>
          <p:nvSpPr>
            <p:cNvPr name="Freeform 22" id="22"/>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18"/>
              <a:stretch>
                <a:fillRect l="0" t="-23989" r="0" b="-23989"/>
              </a:stretch>
            </a:blipFill>
          </p:spPr>
        </p:sp>
      </p:grpSp>
      <p:sp>
        <p:nvSpPr>
          <p:cNvPr name="TextBox 23" id="23"/>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24" id="24"/>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25" id="25"/>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26" id="26"/>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7" id="27"/>
          <p:cNvSpPr txBox="true"/>
          <p:nvPr/>
        </p:nvSpPr>
        <p:spPr>
          <a:xfrm rot="0">
            <a:off x="1147677" y="2045542"/>
            <a:ext cx="8950091" cy="1599223"/>
          </a:xfrm>
          <a:prstGeom prst="rect">
            <a:avLst/>
          </a:prstGeom>
        </p:spPr>
        <p:txBody>
          <a:bodyPr anchor="t" rtlCol="false" tIns="0" lIns="0" bIns="0" rIns="0">
            <a:spAutoFit/>
          </a:bodyPr>
          <a:lstStyle/>
          <a:p>
            <a:pPr algn="l">
              <a:lnSpc>
                <a:spcPts val="12287"/>
              </a:lnSpc>
            </a:pPr>
            <a:r>
              <a:rPr lang="en-US" sz="11170">
                <a:solidFill>
                  <a:srgbClr val="FF3131"/>
                </a:solidFill>
                <a:latin typeface="Space Age"/>
                <a:ea typeface="Space Age"/>
                <a:cs typeface="Space Age"/>
                <a:sym typeface="Space Age"/>
              </a:rPr>
              <a:t>THANK YOU</a:t>
            </a:r>
          </a:p>
        </p:txBody>
      </p:sp>
      <p:sp>
        <p:nvSpPr>
          <p:cNvPr name="TextBox 28" id="28"/>
          <p:cNvSpPr txBox="true"/>
          <p:nvPr/>
        </p:nvSpPr>
        <p:spPr>
          <a:xfrm rot="0">
            <a:off x="11607771" y="4525635"/>
            <a:ext cx="4722641" cy="24066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Helvetica World"/>
                <a:ea typeface="Helvetica World"/>
                <a:cs typeface="Helvetica World"/>
                <a:sym typeface="Helvetica World"/>
              </a:rPr>
              <a:t>+123-456-7890</a:t>
            </a:r>
          </a:p>
        </p:txBody>
      </p:sp>
      <p:sp>
        <p:nvSpPr>
          <p:cNvPr name="TextBox 29" id="29"/>
          <p:cNvSpPr txBox="true"/>
          <p:nvPr/>
        </p:nvSpPr>
        <p:spPr>
          <a:xfrm rot="0">
            <a:off x="11607771" y="5125037"/>
            <a:ext cx="4722641" cy="24066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Helvetica World"/>
                <a:ea typeface="Helvetica World"/>
                <a:cs typeface="Helvetica World"/>
                <a:sym typeface="Helvetica World"/>
              </a:rPr>
              <a:t>WWW.PTRPTM.COM</a:t>
            </a:r>
          </a:p>
        </p:txBody>
      </p:sp>
      <p:sp>
        <p:nvSpPr>
          <p:cNvPr name="TextBox 30" id="30"/>
          <p:cNvSpPr txBox="true"/>
          <p:nvPr/>
        </p:nvSpPr>
        <p:spPr>
          <a:xfrm rot="0">
            <a:off x="11607771" y="5724438"/>
            <a:ext cx="4722641" cy="24073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Helvetica World"/>
                <a:ea typeface="Helvetica World"/>
                <a:cs typeface="Helvetica World"/>
                <a:sym typeface="Helvetica World"/>
              </a:rPr>
              <a:t>PTRPRM@REALLYGREATSITE.COM</a:t>
            </a:r>
          </a:p>
        </p:txBody>
      </p:sp>
      <p:sp>
        <p:nvSpPr>
          <p:cNvPr name="TextBox 31" id="31"/>
          <p:cNvSpPr txBox="true"/>
          <p:nvPr/>
        </p:nvSpPr>
        <p:spPr>
          <a:xfrm rot="0">
            <a:off x="11607771" y="6311172"/>
            <a:ext cx="4722641" cy="24066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Helvetica World"/>
                <a:ea typeface="Helvetica World"/>
                <a:cs typeface="Helvetica World"/>
                <a:sym typeface="Helvetica World"/>
              </a:rPr>
              <a:t>POLITEKNIK NEGERI MADIUN - KAMPUS 1</a:t>
            </a:r>
          </a:p>
        </p:txBody>
      </p:sp>
      <p:grpSp>
        <p:nvGrpSpPr>
          <p:cNvPr name="Group 32" id="32"/>
          <p:cNvGrpSpPr/>
          <p:nvPr/>
        </p:nvGrpSpPr>
        <p:grpSpPr>
          <a:xfrm rot="0">
            <a:off x="2116180" y="6185057"/>
            <a:ext cx="941384" cy="94138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35" id="35"/>
          <p:cNvSpPr/>
          <p:nvPr/>
        </p:nvSpPr>
        <p:spPr>
          <a:xfrm flipH="false" flipV="false" rot="0">
            <a:off x="2343171" y="6381648"/>
            <a:ext cx="487401" cy="548201"/>
          </a:xfrm>
          <a:custGeom>
            <a:avLst/>
            <a:gdLst/>
            <a:ahLst/>
            <a:cxnLst/>
            <a:rect r="r" b="b" t="t" l="l"/>
            <a:pathLst>
              <a:path h="548201" w="487401">
                <a:moveTo>
                  <a:pt x="0" y="0"/>
                </a:moveTo>
                <a:lnTo>
                  <a:pt x="487401" y="0"/>
                </a:lnTo>
                <a:lnTo>
                  <a:pt x="487401" y="548202"/>
                </a:lnTo>
                <a:lnTo>
                  <a:pt x="0" y="54820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36" id="36"/>
          <p:cNvSpPr txBox="true"/>
          <p:nvPr/>
        </p:nvSpPr>
        <p:spPr>
          <a:xfrm rot="0">
            <a:off x="10380788" y="2182592"/>
            <a:ext cx="6616415" cy="1747214"/>
          </a:xfrm>
          <a:prstGeom prst="rect">
            <a:avLst/>
          </a:prstGeom>
        </p:spPr>
        <p:txBody>
          <a:bodyPr anchor="t" rtlCol="false" tIns="0" lIns="0" bIns="0" rIns="0">
            <a:spAutoFit/>
          </a:bodyPr>
          <a:lstStyle/>
          <a:p>
            <a:pPr algn="ctr">
              <a:lnSpc>
                <a:spcPts val="4337"/>
              </a:lnSpc>
            </a:pPr>
            <a:r>
              <a:rPr lang="en-US" b="true" sz="2891">
                <a:solidFill>
                  <a:srgbClr val="FFFFFF"/>
                </a:solidFill>
                <a:latin typeface="Helvetica World Bold"/>
                <a:ea typeface="Helvetica World Bold"/>
                <a:cs typeface="Helvetica World Bold"/>
                <a:sym typeface="Helvetica World Bold"/>
              </a:rPr>
              <a:t>‘‘Kesuksesan bukan akhir, kegagalan bukan akhir, yang terpenting adalah keberanian untuk melanjutkan’’</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0" y="1028700"/>
            <a:ext cx="5169582" cy="4673302"/>
            <a:chOff x="0" y="0"/>
            <a:chExt cx="6350000" cy="5740400"/>
          </a:xfrm>
        </p:grpSpPr>
        <p:sp>
          <p:nvSpPr>
            <p:cNvPr name="Freeform 9" id="9"/>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7"/>
              <a:stretch>
                <a:fillRect l="-11796" t="0" r="-30849" b="0"/>
              </a:stretch>
            </a:blipFill>
          </p:spPr>
        </p:sp>
      </p:grpSp>
      <p:grpSp>
        <p:nvGrpSpPr>
          <p:cNvPr name="Group 10" id="10"/>
          <p:cNvGrpSpPr/>
          <p:nvPr/>
        </p:nvGrpSpPr>
        <p:grpSpPr>
          <a:xfrm rot="0">
            <a:off x="45836" y="5702002"/>
            <a:ext cx="3116344" cy="5246370"/>
            <a:chOff x="0" y="0"/>
            <a:chExt cx="3771900" cy="6350000"/>
          </a:xfrm>
        </p:grpSpPr>
        <p:sp>
          <p:nvSpPr>
            <p:cNvPr name="Freeform 11" id="11"/>
            <p:cNvSpPr/>
            <p:nvPr/>
          </p:nvSpPr>
          <p:spPr>
            <a:xfrm flipH="false" flipV="false" rot="0">
              <a:off x="0" y="0"/>
              <a:ext cx="3771900" cy="6349937"/>
            </a:xfrm>
            <a:custGeom>
              <a:avLst/>
              <a:gdLst/>
              <a:ahLst/>
              <a:cxnLst/>
              <a:rect r="r" b="b" t="t" l="l"/>
              <a:pathLst>
                <a:path h="6349937"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8"/>
              <a:stretch>
                <a:fillRect l="-99311" t="0" r="-99311" b="0"/>
              </a:stretch>
            </a:blipFill>
          </p:spPr>
        </p:sp>
      </p:grpSp>
      <p:grpSp>
        <p:nvGrpSpPr>
          <p:cNvPr name="Group 12" id="12"/>
          <p:cNvGrpSpPr/>
          <p:nvPr/>
        </p:nvGrpSpPr>
        <p:grpSpPr>
          <a:xfrm rot="0">
            <a:off x="5932883" y="1525781"/>
            <a:ext cx="909573" cy="9095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5" id="15"/>
          <p:cNvSpPr/>
          <p:nvPr/>
        </p:nvSpPr>
        <p:spPr>
          <a:xfrm flipH="false" flipV="false" rot="0">
            <a:off x="6152204" y="1715729"/>
            <a:ext cx="470930" cy="529676"/>
          </a:xfrm>
          <a:custGeom>
            <a:avLst/>
            <a:gdLst/>
            <a:ahLst/>
            <a:cxnLst/>
            <a:rect r="r" b="b" t="t" l="l"/>
            <a:pathLst>
              <a:path h="529676" w="470930">
                <a:moveTo>
                  <a:pt x="0" y="0"/>
                </a:moveTo>
                <a:lnTo>
                  <a:pt x="470930" y="0"/>
                </a:lnTo>
                <a:lnTo>
                  <a:pt x="470930" y="529677"/>
                </a:lnTo>
                <a:lnTo>
                  <a:pt x="0" y="5296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7" id="17"/>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8" id="18"/>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9" id="19"/>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0" id="20"/>
          <p:cNvSpPr txBox="true"/>
          <p:nvPr/>
        </p:nvSpPr>
        <p:spPr>
          <a:xfrm rot="0">
            <a:off x="7367853" y="1707517"/>
            <a:ext cx="6599246" cy="574675"/>
          </a:xfrm>
          <a:prstGeom prst="rect">
            <a:avLst/>
          </a:prstGeom>
        </p:spPr>
        <p:txBody>
          <a:bodyPr anchor="t" rtlCol="false" tIns="0" lIns="0" bIns="0" rIns="0">
            <a:spAutoFit/>
          </a:bodyPr>
          <a:lstStyle/>
          <a:p>
            <a:pPr algn="l">
              <a:lnSpc>
                <a:spcPts val="4399"/>
              </a:lnSpc>
            </a:pPr>
            <a:r>
              <a:rPr lang="en-US" sz="3999">
                <a:solidFill>
                  <a:srgbClr val="FF3131"/>
                </a:solidFill>
                <a:latin typeface="Space Age"/>
                <a:ea typeface="Space Age"/>
                <a:cs typeface="Space Age"/>
                <a:sym typeface="Space Age"/>
              </a:rPr>
              <a:t>POLYNOMIAL REGRESSION</a:t>
            </a:r>
          </a:p>
        </p:txBody>
      </p:sp>
      <p:sp>
        <p:nvSpPr>
          <p:cNvPr name="TextBox 21" id="21"/>
          <p:cNvSpPr txBox="true"/>
          <p:nvPr/>
        </p:nvSpPr>
        <p:spPr>
          <a:xfrm rot="0">
            <a:off x="5609315" y="3111629"/>
            <a:ext cx="11649985" cy="181737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Polynomial Regression merupakan teknik regresi yang dipakai ketika hubungan antara variabel input (x) dan output (y) tidak berbentuk garis lurus. Teknik ini bekerja dengan menambahkan pangkat-pangkat x (seperti x², x³, x⁴, dst.) sehingga model dapat membentuk kurva sesuai pola data.</a:t>
            </a:r>
          </a:p>
        </p:txBody>
      </p:sp>
      <p:sp>
        <p:nvSpPr>
          <p:cNvPr name="TextBox 22" id="22"/>
          <p:cNvSpPr txBox="true"/>
          <p:nvPr/>
        </p:nvSpPr>
        <p:spPr>
          <a:xfrm rot="0">
            <a:off x="4520591" y="5605274"/>
            <a:ext cx="10628164" cy="136017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Meskipun hasil berupa kurva, secara matematis model tetap linear terhadap parameter. Artinya proses mencari parameter terbaik masih menggunakan metode linear, bukan metode non-linear yang rumit.</a:t>
            </a:r>
          </a:p>
        </p:txBody>
      </p:sp>
    </p:spTree>
  </p:cSld>
  <p:clrMapOvr>
    <a:masterClrMapping/>
  </p:clrMapOvr>
  <p:transition spd="fast">
    <p:wipe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0" y="796966"/>
            <a:ext cx="4713707" cy="2829167"/>
            <a:chOff x="0" y="0"/>
            <a:chExt cx="6350000" cy="3811270"/>
          </a:xfrm>
        </p:grpSpPr>
        <p:sp>
          <p:nvSpPr>
            <p:cNvPr name="Freeform 4" id="4"/>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0" t="-2170" r="0" b="-2170"/>
              </a:stretch>
            </a:blipFill>
          </p:spPr>
        </p:sp>
      </p:grpSp>
      <p:grpSp>
        <p:nvGrpSpPr>
          <p:cNvPr name="Group 5" id="5"/>
          <p:cNvGrpSpPr/>
          <p:nvPr/>
        </p:nvGrpSpPr>
        <p:grpSpPr>
          <a:xfrm rot="0">
            <a:off x="-404923" y="-360454"/>
            <a:ext cx="19097845" cy="1389154"/>
            <a:chOff x="0" y="0"/>
            <a:chExt cx="5029885" cy="365868"/>
          </a:xfrm>
        </p:grpSpPr>
        <p:sp>
          <p:nvSpPr>
            <p:cNvPr name="Freeform 6" id="6"/>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7" id="7"/>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5603893" y="6259431"/>
            <a:ext cx="2786620" cy="3925923"/>
            <a:chOff x="0" y="0"/>
            <a:chExt cx="4507230" cy="6350000"/>
          </a:xfrm>
        </p:grpSpPr>
        <p:sp>
          <p:nvSpPr>
            <p:cNvPr name="Freeform 11" id="11"/>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8"/>
              <a:stretch>
                <a:fillRect l="0" t="-3253" r="0" b="-3253"/>
              </a:stretch>
            </a:blipFill>
          </p:spPr>
        </p:sp>
      </p:grpSp>
      <p:grpSp>
        <p:nvGrpSpPr>
          <p:cNvPr name="Group 12" id="12"/>
          <p:cNvGrpSpPr/>
          <p:nvPr/>
        </p:nvGrpSpPr>
        <p:grpSpPr>
          <a:xfrm rot="0">
            <a:off x="5372232" y="1437546"/>
            <a:ext cx="978305" cy="9783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5" id="15"/>
          <p:cNvSpPr/>
          <p:nvPr/>
        </p:nvSpPr>
        <p:spPr>
          <a:xfrm flipH="false" flipV="false" rot="0">
            <a:off x="5608126" y="1641848"/>
            <a:ext cx="506517" cy="569702"/>
          </a:xfrm>
          <a:custGeom>
            <a:avLst/>
            <a:gdLst/>
            <a:ahLst/>
            <a:cxnLst/>
            <a:rect r="r" b="b" t="t" l="l"/>
            <a:pathLst>
              <a:path h="569702" w="506517">
                <a:moveTo>
                  <a:pt x="0" y="0"/>
                </a:moveTo>
                <a:lnTo>
                  <a:pt x="506517" y="0"/>
                </a:lnTo>
                <a:lnTo>
                  <a:pt x="506517" y="569701"/>
                </a:lnTo>
                <a:lnTo>
                  <a:pt x="0" y="5697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541861" y="4174213"/>
            <a:ext cx="8108592" cy="1040804"/>
          </a:xfrm>
          <a:custGeom>
            <a:avLst/>
            <a:gdLst/>
            <a:ahLst/>
            <a:cxnLst/>
            <a:rect r="r" b="b" t="t" l="l"/>
            <a:pathLst>
              <a:path h="1040804" w="8108592">
                <a:moveTo>
                  <a:pt x="0" y="0"/>
                </a:moveTo>
                <a:lnTo>
                  <a:pt x="8108593" y="0"/>
                </a:lnTo>
                <a:lnTo>
                  <a:pt x="8108593" y="1040804"/>
                </a:lnTo>
                <a:lnTo>
                  <a:pt x="0" y="1040804"/>
                </a:lnTo>
                <a:lnTo>
                  <a:pt x="0" y="0"/>
                </a:lnTo>
                <a:close/>
              </a:path>
            </a:pathLst>
          </a:custGeom>
          <a:blipFill>
            <a:blip r:embed="rId11"/>
            <a:stretch>
              <a:fillRect l="0" t="0" r="0" b="0"/>
            </a:stretch>
          </a:blipFill>
        </p:spPr>
      </p:sp>
      <p:sp>
        <p:nvSpPr>
          <p:cNvPr name="TextBox 17" id="17"/>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8" id="18"/>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9" id="19"/>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20" id="20"/>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1" id="21"/>
          <p:cNvSpPr txBox="true"/>
          <p:nvPr/>
        </p:nvSpPr>
        <p:spPr>
          <a:xfrm rot="0">
            <a:off x="7007762" y="1636874"/>
            <a:ext cx="5119555" cy="574675"/>
          </a:xfrm>
          <a:prstGeom prst="rect">
            <a:avLst/>
          </a:prstGeom>
        </p:spPr>
        <p:txBody>
          <a:bodyPr anchor="t" rtlCol="false" tIns="0" lIns="0" bIns="0" rIns="0">
            <a:spAutoFit/>
          </a:bodyPr>
          <a:lstStyle/>
          <a:p>
            <a:pPr algn="l">
              <a:lnSpc>
                <a:spcPts val="4399"/>
              </a:lnSpc>
            </a:pPr>
            <a:r>
              <a:rPr lang="en-US" sz="3999">
                <a:solidFill>
                  <a:srgbClr val="FF3131"/>
                </a:solidFill>
                <a:latin typeface="Space Age"/>
                <a:ea typeface="Space Age"/>
                <a:cs typeface="Space Age"/>
                <a:sym typeface="Space Age"/>
              </a:rPr>
              <a:t>HIPOTESA FUNCTION</a:t>
            </a:r>
          </a:p>
        </p:txBody>
      </p:sp>
      <p:sp>
        <p:nvSpPr>
          <p:cNvPr name="TextBox 22" id="22"/>
          <p:cNvSpPr txBox="true"/>
          <p:nvPr/>
        </p:nvSpPr>
        <p:spPr>
          <a:xfrm rot="0">
            <a:off x="5347217" y="2575917"/>
            <a:ext cx="11649985" cy="136017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Hipotesa function adalah dasar bagaimana model membuat prediksi. Fungsi ini menggambarkan bagaimana input (x) diubah menjadi output (y).Pada polynomial regression, hipotesis ditulis sebagai:</a:t>
            </a:r>
          </a:p>
        </p:txBody>
      </p:sp>
      <p:sp>
        <p:nvSpPr>
          <p:cNvPr name="TextBox 23" id="23"/>
          <p:cNvSpPr txBox="true"/>
          <p:nvPr/>
        </p:nvSpPr>
        <p:spPr>
          <a:xfrm rot="0">
            <a:off x="1384898" y="5376942"/>
            <a:ext cx="11475133" cy="318897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Penjelasan :</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θ0​: intercept, yaitu titik awal kurva saat x = 0</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θ1x: kontribusi pengaruh linear dari x</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θ2x2: kontribusi pengaruh kuadratik yang membuat grafik mulai melengkung</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θ3x3: membuat grafik bisa berubah arah</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θd: menentukan seberapa kuat pengaruh x^d</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xd: semakin besar d → semakin fleksibel model</a:t>
            </a:r>
          </a:p>
        </p:txBody>
      </p:sp>
    </p:spTree>
  </p:cSld>
  <p:clrMapOvr>
    <a:masterClrMapping/>
  </p:clrMapOvr>
  <p:transition spd="fast">
    <p:wipe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4566987" y="2530038"/>
            <a:ext cx="12692313" cy="5648314"/>
            <a:chOff x="0" y="0"/>
            <a:chExt cx="3342831" cy="1487622"/>
          </a:xfrm>
        </p:grpSpPr>
        <p:sp>
          <p:nvSpPr>
            <p:cNvPr name="Freeform 9" id="9"/>
            <p:cNvSpPr/>
            <p:nvPr/>
          </p:nvSpPr>
          <p:spPr>
            <a:xfrm flipH="false" flipV="false" rot="0">
              <a:off x="0" y="0"/>
              <a:ext cx="3342832" cy="1487622"/>
            </a:xfrm>
            <a:custGeom>
              <a:avLst/>
              <a:gdLst/>
              <a:ahLst/>
              <a:cxnLst/>
              <a:rect r="r" b="b" t="t" l="l"/>
              <a:pathLst>
                <a:path h="1487622" w="3342832">
                  <a:moveTo>
                    <a:pt x="15249" y="0"/>
                  </a:moveTo>
                  <a:lnTo>
                    <a:pt x="3327583" y="0"/>
                  </a:lnTo>
                  <a:cubicBezTo>
                    <a:pt x="3336004" y="0"/>
                    <a:pt x="3342832" y="6827"/>
                    <a:pt x="3342832" y="15249"/>
                  </a:cubicBezTo>
                  <a:lnTo>
                    <a:pt x="3342832" y="1472373"/>
                  </a:lnTo>
                  <a:cubicBezTo>
                    <a:pt x="3342832" y="1480795"/>
                    <a:pt x="3336004" y="1487622"/>
                    <a:pt x="3327583" y="1487622"/>
                  </a:cubicBezTo>
                  <a:lnTo>
                    <a:pt x="15249" y="1487622"/>
                  </a:lnTo>
                  <a:cubicBezTo>
                    <a:pt x="6827" y="1487622"/>
                    <a:pt x="0" y="1480795"/>
                    <a:pt x="0" y="1472373"/>
                  </a:cubicBezTo>
                  <a:lnTo>
                    <a:pt x="0" y="15249"/>
                  </a:lnTo>
                  <a:cubicBezTo>
                    <a:pt x="0" y="6827"/>
                    <a:pt x="6827" y="0"/>
                    <a:pt x="15249" y="0"/>
                  </a:cubicBezTo>
                  <a:close/>
                </a:path>
              </a:pathLst>
            </a:custGeom>
            <a:solidFill>
              <a:srgbClr val="000000">
                <a:alpha val="0"/>
              </a:srgbClr>
            </a:solidFill>
            <a:ln w="9525" cap="rnd">
              <a:solidFill>
                <a:srgbClr val="FFFFFF"/>
              </a:solidFill>
              <a:prstDash val="solid"/>
              <a:round/>
            </a:ln>
          </p:spPr>
        </p:sp>
        <p:sp>
          <p:nvSpPr>
            <p:cNvPr name="TextBox 10" id="10"/>
            <p:cNvSpPr txBox="true"/>
            <p:nvPr/>
          </p:nvSpPr>
          <p:spPr>
            <a:xfrm>
              <a:off x="0" y="-28575"/>
              <a:ext cx="3342831" cy="1516197"/>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0" y="3221345"/>
            <a:ext cx="4196999" cy="7065655"/>
            <a:chOff x="0" y="0"/>
            <a:chExt cx="3771900" cy="6350000"/>
          </a:xfrm>
        </p:grpSpPr>
        <p:sp>
          <p:nvSpPr>
            <p:cNvPr name="Freeform 12" id="12"/>
            <p:cNvSpPr/>
            <p:nvPr/>
          </p:nvSpPr>
          <p:spPr>
            <a:xfrm flipH="false" flipV="false" rot="0">
              <a:off x="0" y="0"/>
              <a:ext cx="3771900" cy="6349937"/>
            </a:xfrm>
            <a:custGeom>
              <a:avLst/>
              <a:gdLst/>
              <a:ahLst/>
              <a:cxnLst/>
              <a:rect r="r" b="b" t="t" l="l"/>
              <a:pathLst>
                <a:path h="6349937"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7"/>
              <a:stretch>
                <a:fillRect l="-76103" t="0" r="-76103" b="0"/>
              </a:stretch>
            </a:blipFill>
          </p:spPr>
        </p:sp>
      </p:grpSp>
      <p:sp>
        <p:nvSpPr>
          <p:cNvPr name="TextBox 13" id="13"/>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4" id="14"/>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5" id="15"/>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6" id="16"/>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17" id="17"/>
          <p:cNvSpPr txBox="true"/>
          <p:nvPr/>
        </p:nvSpPr>
        <p:spPr>
          <a:xfrm rot="0">
            <a:off x="7187421" y="1617971"/>
            <a:ext cx="6326076" cy="574675"/>
          </a:xfrm>
          <a:prstGeom prst="rect">
            <a:avLst/>
          </a:prstGeom>
        </p:spPr>
        <p:txBody>
          <a:bodyPr anchor="t" rtlCol="false" tIns="0" lIns="0" bIns="0" rIns="0">
            <a:spAutoFit/>
          </a:bodyPr>
          <a:lstStyle/>
          <a:p>
            <a:pPr algn="ctr">
              <a:lnSpc>
                <a:spcPts val="4399"/>
              </a:lnSpc>
            </a:pPr>
            <a:r>
              <a:rPr lang="en-US" sz="3999">
                <a:solidFill>
                  <a:srgbClr val="FF3131"/>
                </a:solidFill>
                <a:latin typeface="Space Age"/>
                <a:ea typeface="Space Age"/>
                <a:cs typeface="Space Age"/>
                <a:sym typeface="Space Age"/>
              </a:rPr>
              <a:t>HIPOTESA FUNCTION</a:t>
            </a:r>
          </a:p>
        </p:txBody>
      </p:sp>
      <p:grpSp>
        <p:nvGrpSpPr>
          <p:cNvPr name="Group 18" id="18"/>
          <p:cNvGrpSpPr/>
          <p:nvPr/>
        </p:nvGrpSpPr>
        <p:grpSpPr>
          <a:xfrm rot="0">
            <a:off x="6381225" y="1401868"/>
            <a:ext cx="978305" cy="97830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21" id="21"/>
          <p:cNvSpPr/>
          <p:nvPr/>
        </p:nvSpPr>
        <p:spPr>
          <a:xfrm flipH="false" flipV="false" rot="0">
            <a:off x="6617119" y="1606170"/>
            <a:ext cx="506517" cy="569702"/>
          </a:xfrm>
          <a:custGeom>
            <a:avLst/>
            <a:gdLst/>
            <a:ahLst/>
            <a:cxnLst/>
            <a:rect r="r" b="b" t="t" l="l"/>
            <a:pathLst>
              <a:path h="569702" w="506517">
                <a:moveTo>
                  <a:pt x="0" y="0"/>
                </a:moveTo>
                <a:lnTo>
                  <a:pt x="506517" y="0"/>
                </a:lnTo>
                <a:lnTo>
                  <a:pt x="506517" y="569701"/>
                </a:lnTo>
                <a:lnTo>
                  <a:pt x="0" y="5697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4907450" y="3018348"/>
            <a:ext cx="11649985" cy="4439032"/>
          </a:xfrm>
          <a:prstGeom prst="rect">
            <a:avLst/>
          </a:prstGeom>
        </p:spPr>
        <p:txBody>
          <a:bodyPr anchor="t" rtlCol="false" tIns="0" lIns="0" bIns="0" rIns="0">
            <a:spAutoFit/>
          </a:bodyPr>
          <a:lstStyle/>
          <a:p>
            <a:pPr algn="just">
              <a:lnSpc>
                <a:spcPts val="3656"/>
              </a:lnSpc>
            </a:pPr>
            <a:r>
              <a:rPr lang="en-US" sz="2299" b="true">
                <a:solidFill>
                  <a:srgbClr val="FFFFFF"/>
                </a:solidFill>
                <a:latin typeface="Helvetica World Bold"/>
                <a:ea typeface="Helvetica World Bold"/>
                <a:cs typeface="Helvetica World Bold"/>
                <a:sym typeface="Helvetica World Bold"/>
              </a:rPr>
              <a:t>Rumus hipotesa function digunakan sebagai pondasi utama dalam polynomial regression untuk menghasilkan prediksi yang lebih akurat. Dengan memanfaatkan kombinasi koefisien dan pangkat-pangkat dari variabel x, rumus ini memungkinkan model membentuk pola yang tidak linear, seperti kelengkungan atau perubahan arah pada grafik data. Setiap komponen dalam hipotesis, mulai dari θ₀ hingga θd, memiliki peran dalam mengatur posisi, kemiringan, serta tingkat kelengkungan kurva. Secara keseluruhan, hipotesa function berfungsi sebagai alat yang menentukan bentuk prediksi model, sehingga mampu menyesuaikan diri dengan berbagai pola data yang lebih kompleks dibandingkan regresi linear biasa.</a:t>
            </a:r>
          </a:p>
        </p:txBody>
      </p:sp>
      <p:grpSp>
        <p:nvGrpSpPr>
          <p:cNvPr name="Group 23" id="23"/>
          <p:cNvGrpSpPr/>
          <p:nvPr/>
        </p:nvGrpSpPr>
        <p:grpSpPr>
          <a:xfrm rot="0">
            <a:off x="15876811" y="7078547"/>
            <a:ext cx="2277360" cy="3208453"/>
            <a:chOff x="0" y="0"/>
            <a:chExt cx="4507230" cy="6350000"/>
          </a:xfrm>
        </p:grpSpPr>
        <p:sp>
          <p:nvSpPr>
            <p:cNvPr name="Freeform 24" id="24"/>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10"/>
              <a:stretch>
                <a:fillRect l="-55759" t="0" r="-55759" b="0"/>
              </a:stretch>
            </a:blipFill>
          </p:spPr>
        </p:sp>
      </p:gr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0" y="796966"/>
            <a:ext cx="4713707" cy="2829167"/>
            <a:chOff x="0" y="0"/>
            <a:chExt cx="6350000" cy="3811270"/>
          </a:xfrm>
        </p:grpSpPr>
        <p:sp>
          <p:nvSpPr>
            <p:cNvPr name="Freeform 4" id="4"/>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0" t="-2170" r="0" b="-2170"/>
              </a:stretch>
            </a:blipFill>
          </p:spPr>
        </p:sp>
      </p:grpSp>
      <p:grpSp>
        <p:nvGrpSpPr>
          <p:cNvPr name="Group 5" id="5"/>
          <p:cNvGrpSpPr/>
          <p:nvPr/>
        </p:nvGrpSpPr>
        <p:grpSpPr>
          <a:xfrm rot="0">
            <a:off x="-404923" y="-360454"/>
            <a:ext cx="19097845" cy="1389154"/>
            <a:chOff x="0" y="0"/>
            <a:chExt cx="5029885" cy="365868"/>
          </a:xfrm>
        </p:grpSpPr>
        <p:sp>
          <p:nvSpPr>
            <p:cNvPr name="Freeform 6" id="6"/>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7" id="7"/>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5603893" y="6259431"/>
            <a:ext cx="2786620" cy="3925923"/>
            <a:chOff x="0" y="0"/>
            <a:chExt cx="4507230" cy="6350000"/>
          </a:xfrm>
        </p:grpSpPr>
        <p:sp>
          <p:nvSpPr>
            <p:cNvPr name="Freeform 11" id="11"/>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8"/>
              <a:stretch>
                <a:fillRect l="0" t="-3253" r="0" b="-3253"/>
              </a:stretch>
            </a:blipFill>
          </p:spPr>
        </p:sp>
      </p:grpSp>
      <p:grpSp>
        <p:nvGrpSpPr>
          <p:cNvPr name="Group 12" id="12"/>
          <p:cNvGrpSpPr/>
          <p:nvPr/>
        </p:nvGrpSpPr>
        <p:grpSpPr>
          <a:xfrm rot="0">
            <a:off x="5372232" y="1437546"/>
            <a:ext cx="978305" cy="9783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5" id="15"/>
          <p:cNvSpPr/>
          <p:nvPr/>
        </p:nvSpPr>
        <p:spPr>
          <a:xfrm flipH="false" flipV="false" rot="0">
            <a:off x="5608126" y="1641848"/>
            <a:ext cx="506517" cy="569702"/>
          </a:xfrm>
          <a:custGeom>
            <a:avLst/>
            <a:gdLst/>
            <a:ahLst/>
            <a:cxnLst/>
            <a:rect r="r" b="b" t="t" l="l"/>
            <a:pathLst>
              <a:path h="569702" w="506517">
                <a:moveTo>
                  <a:pt x="0" y="0"/>
                </a:moveTo>
                <a:lnTo>
                  <a:pt x="506517" y="0"/>
                </a:lnTo>
                <a:lnTo>
                  <a:pt x="506517" y="569701"/>
                </a:lnTo>
                <a:lnTo>
                  <a:pt x="0" y="5697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541861" y="4174213"/>
            <a:ext cx="8108592" cy="1040804"/>
          </a:xfrm>
          <a:custGeom>
            <a:avLst/>
            <a:gdLst/>
            <a:ahLst/>
            <a:cxnLst/>
            <a:rect r="r" b="b" t="t" l="l"/>
            <a:pathLst>
              <a:path h="1040804" w="8108592">
                <a:moveTo>
                  <a:pt x="0" y="0"/>
                </a:moveTo>
                <a:lnTo>
                  <a:pt x="8108593" y="0"/>
                </a:lnTo>
                <a:lnTo>
                  <a:pt x="8108593" y="1040804"/>
                </a:lnTo>
                <a:lnTo>
                  <a:pt x="0" y="1040804"/>
                </a:lnTo>
                <a:lnTo>
                  <a:pt x="0" y="0"/>
                </a:lnTo>
                <a:close/>
              </a:path>
            </a:pathLst>
          </a:custGeom>
          <a:blipFill>
            <a:blip r:embed="rId11"/>
            <a:stretch>
              <a:fillRect l="0" t="-14273" r="0" b="-14273"/>
            </a:stretch>
          </a:blipFill>
        </p:spPr>
      </p:sp>
      <p:sp>
        <p:nvSpPr>
          <p:cNvPr name="TextBox 17" id="17"/>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8" id="18"/>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9" id="19"/>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20" id="20"/>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1" id="21"/>
          <p:cNvSpPr txBox="true"/>
          <p:nvPr/>
        </p:nvSpPr>
        <p:spPr>
          <a:xfrm rot="0">
            <a:off x="7007762" y="1636874"/>
            <a:ext cx="6052135" cy="574675"/>
          </a:xfrm>
          <a:prstGeom prst="rect">
            <a:avLst/>
          </a:prstGeom>
        </p:spPr>
        <p:txBody>
          <a:bodyPr anchor="t" rtlCol="false" tIns="0" lIns="0" bIns="0" rIns="0">
            <a:spAutoFit/>
          </a:bodyPr>
          <a:lstStyle/>
          <a:p>
            <a:pPr algn="l">
              <a:lnSpc>
                <a:spcPts val="4399"/>
              </a:lnSpc>
            </a:pPr>
            <a:r>
              <a:rPr lang="en-US" sz="3999">
                <a:solidFill>
                  <a:srgbClr val="FF3131"/>
                </a:solidFill>
                <a:latin typeface="Space Age"/>
                <a:ea typeface="Space Age"/>
                <a:cs typeface="Space Age"/>
                <a:sym typeface="Space Age"/>
              </a:rPr>
              <a:t>TRANSFORMASI FITUR</a:t>
            </a:r>
          </a:p>
        </p:txBody>
      </p:sp>
      <p:sp>
        <p:nvSpPr>
          <p:cNvPr name="TextBox 22" id="22"/>
          <p:cNvSpPr txBox="true"/>
          <p:nvPr/>
        </p:nvSpPr>
        <p:spPr>
          <a:xfrm rot="0">
            <a:off x="5347217" y="2575917"/>
            <a:ext cx="11649985" cy="90932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Transformasi fitur pada Polynomial Regression adalah proses mengubah satu fitur asli menjadi beberapa fitur baru dengan menaikkan pangkatnya.</a:t>
            </a:r>
          </a:p>
        </p:txBody>
      </p:sp>
      <p:sp>
        <p:nvSpPr>
          <p:cNvPr name="TextBox 23" id="23"/>
          <p:cNvSpPr txBox="true"/>
          <p:nvPr/>
        </p:nvSpPr>
        <p:spPr>
          <a:xfrm rot="0">
            <a:off x="1384898" y="5376942"/>
            <a:ext cx="11475133" cy="318897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Penjelasan setiap simbol :</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Xpoly​ : fitur baru hasil perluasan polinomial</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1 : bias (konstanta) → untuk β₀</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X </a:t>
            </a:r>
            <a:r>
              <a:rPr lang="en-US" b="true" sz="2299">
                <a:solidFill>
                  <a:srgbClr val="FFFFFF"/>
                </a:solidFill>
                <a:latin typeface="Helvetica World Bold"/>
                <a:ea typeface="Helvetica World Bold"/>
                <a:cs typeface="Helvetica World Bold"/>
                <a:sym typeface="Helvetica World Bold"/>
              </a:rPr>
              <a:t>: fitur asli</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X2 </a:t>
            </a:r>
            <a:r>
              <a:rPr lang="en-US" b="true" sz="2299">
                <a:solidFill>
                  <a:srgbClr val="FFFFFF"/>
                </a:solidFill>
                <a:latin typeface="Helvetica World Bold"/>
                <a:ea typeface="Helvetica World Bold"/>
                <a:cs typeface="Helvetica World Bold"/>
                <a:sym typeface="Helvetica World Bold"/>
              </a:rPr>
              <a:t>: X pangkat dua (fitur baru)</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X3 </a:t>
            </a:r>
            <a:r>
              <a:rPr lang="en-US" b="true" sz="2299">
                <a:solidFill>
                  <a:srgbClr val="FFFFFF"/>
                </a:solidFill>
                <a:latin typeface="Helvetica World Bold"/>
                <a:ea typeface="Helvetica World Bold"/>
                <a:cs typeface="Helvetica World Bold"/>
                <a:sym typeface="Helvetica World Bold"/>
              </a:rPr>
              <a:t>: X pangkat tiga</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X</a:t>
            </a:r>
            <a:r>
              <a:rPr lang="en-US" b="true" sz="2299">
                <a:solidFill>
                  <a:srgbClr val="FFFFFF"/>
                </a:solidFill>
                <a:latin typeface="Helvetica World Bold"/>
                <a:ea typeface="Helvetica World Bold"/>
                <a:cs typeface="Helvetica World Bold"/>
                <a:sym typeface="Helvetica World Bold"/>
              </a:rPr>
              <a:t>d : X pangkat derajat d</a:t>
            </a:r>
          </a:p>
        </p:txBody>
      </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0" y="796966"/>
            <a:ext cx="4713707" cy="2829167"/>
            <a:chOff x="0" y="0"/>
            <a:chExt cx="6350000" cy="3811270"/>
          </a:xfrm>
        </p:grpSpPr>
        <p:sp>
          <p:nvSpPr>
            <p:cNvPr name="Freeform 4" id="4"/>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0" t="-2170" r="0" b="-2170"/>
              </a:stretch>
            </a:blipFill>
          </p:spPr>
        </p:sp>
      </p:grpSp>
      <p:grpSp>
        <p:nvGrpSpPr>
          <p:cNvPr name="Group 5" id="5"/>
          <p:cNvGrpSpPr/>
          <p:nvPr/>
        </p:nvGrpSpPr>
        <p:grpSpPr>
          <a:xfrm rot="0">
            <a:off x="-404923" y="-360454"/>
            <a:ext cx="19097845" cy="1389154"/>
            <a:chOff x="0" y="0"/>
            <a:chExt cx="5029885" cy="365868"/>
          </a:xfrm>
        </p:grpSpPr>
        <p:sp>
          <p:nvSpPr>
            <p:cNvPr name="Freeform 6" id="6"/>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7" id="7"/>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5603893" y="6259431"/>
            <a:ext cx="2786620" cy="3925923"/>
            <a:chOff x="0" y="0"/>
            <a:chExt cx="4507230" cy="6350000"/>
          </a:xfrm>
        </p:grpSpPr>
        <p:sp>
          <p:nvSpPr>
            <p:cNvPr name="Freeform 11" id="11"/>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8"/>
              <a:stretch>
                <a:fillRect l="0" t="-3253" r="0" b="-3253"/>
              </a:stretch>
            </a:blipFill>
          </p:spPr>
        </p:sp>
      </p:grpSp>
      <p:grpSp>
        <p:nvGrpSpPr>
          <p:cNvPr name="Group 12" id="12"/>
          <p:cNvGrpSpPr/>
          <p:nvPr/>
        </p:nvGrpSpPr>
        <p:grpSpPr>
          <a:xfrm rot="0">
            <a:off x="5372232" y="1437546"/>
            <a:ext cx="978305" cy="9783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5" id="15"/>
          <p:cNvSpPr/>
          <p:nvPr/>
        </p:nvSpPr>
        <p:spPr>
          <a:xfrm flipH="false" flipV="false" rot="0">
            <a:off x="5608126" y="1641848"/>
            <a:ext cx="506517" cy="569702"/>
          </a:xfrm>
          <a:custGeom>
            <a:avLst/>
            <a:gdLst/>
            <a:ahLst/>
            <a:cxnLst/>
            <a:rect r="r" b="b" t="t" l="l"/>
            <a:pathLst>
              <a:path h="569702" w="506517">
                <a:moveTo>
                  <a:pt x="0" y="0"/>
                </a:moveTo>
                <a:lnTo>
                  <a:pt x="506517" y="0"/>
                </a:lnTo>
                <a:lnTo>
                  <a:pt x="506517" y="569701"/>
                </a:lnTo>
                <a:lnTo>
                  <a:pt x="0" y="5697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7" id="17"/>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8" id="18"/>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9" id="19"/>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0" id="20"/>
          <p:cNvSpPr txBox="true"/>
          <p:nvPr/>
        </p:nvSpPr>
        <p:spPr>
          <a:xfrm rot="0">
            <a:off x="7007762" y="1670423"/>
            <a:ext cx="5642692" cy="574675"/>
          </a:xfrm>
          <a:prstGeom prst="rect">
            <a:avLst/>
          </a:prstGeom>
        </p:spPr>
        <p:txBody>
          <a:bodyPr anchor="t" rtlCol="false" tIns="0" lIns="0" bIns="0" rIns="0">
            <a:spAutoFit/>
          </a:bodyPr>
          <a:lstStyle/>
          <a:p>
            <a:pPr algn="l">
              <a:lnSpc>
                <a:spcPts val="4399"/>
              </a:lnSpc>
            </a:pPr>
            <a:r>
              <a:rPr lang="en-US" sz="3999">
                <a:solidFill>
                  <a:srgbClr val="FF3131"/>
                </a:solidFill>
                <a:latin typeface="Space Age"/>
                <a:ea typeface="Space Age"/>
                <a:cs typeface="Space Age"/>
                <a:sym typeface="Space Age"/>
              </a:rPr>
              <a:t>TRANSFORMASI FITUR</a:t>
            </a:r>
          </a:p>
        </p:txBody>
      </p:sp>
      <p:sp>
        <p:nvSpPr>
          <p:cNvPr name="TextBox 21" id="21"/>
          <p:cNvSpPr txBox="true"/>
          <p:nvPr/>
        </p:nvSpPr>
        <p:spPr>
          <a:xfrm rot="0">
            <a:off x="5347217" y="2575917"/>
            <a:ext cx="11649985" cy="318897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Transformasi fitur pada Polynomial Regression adalah proses mengubah satu fitur asli menjadi beberapa fitur baru dengan menaikkan pangkatnya. Tujuan utama  proses ini adalah memberi model informasi tambahan supaya mampu memahami pola hubungan yang tidak linear. Jika model hanya menerima satu fitur X saja, model hanya dapat membentuk garis lurus. Ketika model memperluas fitur tersebut menjadi X², X³, hingga derajat tertentu, model memiliki kemampuan untuk membentuk kurva yang mengikuti bentuk data dengan lebih baik.</a:t>
            </a:r>
          </a:p>
        </p:txBody>
      </p:sp>
      <p:sp>
        <p:nvSpPr>
          <p:cNvPr name="TextBox 22" id="22"/>
          <p:cNvSpPr txBox="true"/>
          <p:nvPr/>
        </p:nvSpPr>
        <p:spPr>
          <a:xfrm rot="0">
            <a:off x="1863512" y="6472913"/>
            <a:ext cx="12378041" cy="2290446"/>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Jika nilai awalnya adalah X = 2 dengan menggunakan derajat 3, maka fitur itu akan berubah menjadi [1, 2, 4, 8] yang merepresentasikan pangkat 0, 1, 2, dan 3. Dengan tambahan fitur-fitur ini, model dapat menangkap perubahan perilaku data yang mungkin naik, menurun, atau melengkung, sesuatu yang tidak bisa dilakukan oleh Linear Regression biasa.</a:t>
            </a:r>
          </a:p>
        </p:txBody>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813897" y="2666702"/>
            <a:ext cx="10346962" cy="2560262"/>
            <a:chOff x="0" y="0"/>
            <a:chExt cx="2725126" cy="674308"/>
          </a:xfrm>
        </p:grpSpPr>
        <p:sp>
          <p:nvSpPr>
            <p:cNvPr name="Freeform 9" id="9"/>
            <p:cNvSpPr/>
            <p:nvPr/>
          </p:nvSpPr>
          <p:spPr>
            <a:xfrm flipH="false" flipV="false" rot="0">
              <a:off x="0" y="0"/>
              <a:ext cx="2725126" cy="674308"/>
            </a:xfrm>
            <a:custGeom>
              <a:avLst/>
              <a:gdLst/>
              <a:ahLst/>
              <a:cxnLst/>
              <a:rect r="r" b="b" t="t" l="l"/>
              <a:pathLst>
                <a:path h="674308" w="2725126">
                  <a:moveTo>
                    <a:pt x="18706" y="0"/>
                  </a:moveTo>
                  <a:lnTo>
                    <a:pt x="2706420" y="0"/>
                  </a:lnTo>
                  <a:cubicBezTo>
                    <a:pt x="2711381" y="0"/>
                    <a:pt x="2716139" y="1971"/>
                    <a:pt x="2719647" y="5479"/>
                  </a:cubicBezTo>
                  <a:cubicBezTo>
                    <a:pt x="2723155" y="8987"/>
                    <a:pt x="2725126" y="13745"/>
                    <a:pt x="2725126" y="18706"/>
                  </a:cubicBezTo>
                  <a:lnTo>
                    <a:pt x="2725126" y="655602"/>
                  </a:lnTo>
                  <a:cubicBezTo>
                    <a:pt x="2725126" y="660563"/>
                    <a:pt x="2723155" y="665321"/>
                    <a:pt x="2719647" y="668829"/>
                  </a:cubicBezTo>
                  <a:cubicBezTo>
                    <a:pt x="2716139" y="672337"/>
                    <a:pt x="2711381" y="674308"/>
                    <a:pt x="2706420" y="674308"/>
                  </a:cubicBezTo>
                  <a:lnTo>
                    <a:pt x="18706" y="674308"/>
                  </a:lnTo>
                  <a:cubicBezTo>
                    <a:pt x="13745" y="674308"/>
                    <a:pt x="8987" y="672337"/>
                    <a:pt x="5479" y="668829"/>
                  </a:cubicBezTo>
                  <a:cubicBezTo>
                    <a:pt x="1971" y="665321"/>
                    <a:pt x="0" y="660563"/>
                    <a:pt x="0" y="655602"/>
                  </a:cubicBezTo>
                  <a:lnTo>
                    <a:pt x="0" y="18706"/>
                  </a:lnTo>
                  <a:cubicBezTo>
                    <a:pt x="0" y="13745"/>
                    <a:pt x="1971" y="8987"/>
                    <a:pt x="5479" y="5479"/>
                  </a:cubicBezTo>
                  <a:cubicBezTo>
                    <a:pt x="8987" y="1971"/>
                    <a:pt x="13745" y="0"/>
                    <a:pt x="18706" y="0"/>
                  </a:cubicBezTo>
                  <a:close/>
                </a:path>
              </a:pathLst>
            </a:custGeom>
            <a:solidFill>
              <a:srgbClr val="000000">
                <a:alpha val="0"/>
              </a:srgbClr>
            </a:solidFill>
            <a:ln w="9525" cap="rnd">
              <a:solidFill>
                <a:srgbClr val="FFFFFF"/>
              </a:solidFill>
              <a:prstDash val="solid"/>
              <a:round/>
            </a:ln>
          </p:spPr>
        </p:sp>
        <p:sp>
          <p:nvSpPr>
            <p:cNvPr name="TextBox 10" id="10"/>
            <p:cNvSpPr txBox="true"/>
            <p:nvPr/>
          </p:nvSpPr>
          <p:spPr>
            <a:xfrm>
              <a:off x="0" y="-28575"/>
              <a:ext cx="2725126" cy="702883"/>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11925822" y="1028700"/>
            <a:ext cx="6994776" cy="4198264"/>
            <a:chOff x="0" y="0"/>
            <a:chExt cx="6350000" cy="3811270"/>
          </a:xfrm>
        </p:grpSpPr>
        <p:sp>
          <p:nvSpPr>
            <p:cNvPr name="Freeform 12" id="12"/>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7"/>
              <a:stretch>
                <a:fillRect l="0" t="-5502" r="0" b="-5502"/>
              </a:stretch>
            </a:blipFill>
          </p:spPr>
        </p:sp>
      </p:grpSp>
      <p:sp>
        <p:nvSpPr>
          <p:cNvPr name="TextBox 13" id="13"/>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4" id="14"/>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5" id="15"/>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6" id="16"/>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17" id="17"/>
          <p:cNvSpPr txBox="true"/>
          <p:nvPr/>
        </p:nvSpPr>
        <p:spPr>
          <a:xfrm rot="0">
            <a:off x="1147677" y="1663402"/>
            <a:ext cx="5590580" cy="574675"/>
          </a:xfrm>
          <a:prstGeom prst="rect">
            <a:avLst/>
          </a:prstGeom>
        </p:spPr>
        <p:txBody>
          <a:bodyPr anchor="t" rtlCol="false" tIns="0" lIns="0" bIns="0" rIns="0">
            <a:spAutoFit/>
          </a:bodyPr>
          <a:lstStyle/>
          <a:p>
            <a:pPr algn="ctr">
              <a:lnSpc>
                <a:spcPts val="4399"/>
              </a:lnSpc>
            </a:pPr>
            <a:r>
              <a:rPr lang="en-US" sz="3999">
                <a:solidFill>
                  <a:srgbClr val="FF3131"/>
                </a:solidFill>
                <a:latin typeface="Space Age"/>
                <a:ea typeface="Space Age"/>
                <a:cs typeface="Space Age"/>
                <a:sym typeface="Space Age"/>
              </a:rPr>
              <a:t>COST FUNCTION</a:t>
            </a:r>
          </a:p>
        </p:txBody>
      </p:sp>
      <p:grpSp>
        <p:nvGrpSpPr>
          <p:cNvPr name="Group 18" id="18"/>
          <p:cNvGrpSpPr/>
          <p:nvPr/>
        </p:nvGrpSpPr>
        <p:grpSpPr>
          <a:xfrm rot="0">
            <a:off x="581914" y="1257987"/>
            <a:ext cx="962086" cy="96208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21" id="21"/>
          <p:cNvSpPr/>
          <p:nvPr/>
        </p:nvSpPr>
        <p:spPr>
          <a:xfrm flipH="false" flipV="false" rot="0">
            <a:off x="813897" y="1458902"/>
            <a:ext cx="498119" cy="560257"/>
          </a:xfrm>
          <a:custGeom>
            <a:avLst/>
            <a:gdLst/>
            <a:ahLst/>
            <a:cxnLst/>
            <a:rect r="r" b="b" t="t" l="l"/>
            <a:pathLst>
              <a:path h="560257" w="498119">
                <a:moveTo>
                  <a:pt x="0" y="0"/>
                </a:moveTo>
                <a:lnTo>
                  <a:pt x="498119" y="0"/>
                </a:lnTo>
                <a:lnTo>
                  <a:pt x="498119" y="560257"/>
                </a:lnTo>
                <a:lnTo>
                  <a:pt x="0" y="5602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062957" y="2823053"/>
            <a:ext cx="9707634" cy="2171361"/>
          </a:xfrm>
          <a:prstGeom prst="rect">
            <a:avLst/>
          </a:prstGeom>
        </p:spPr>
        <p:txBody>
          <a:bodyPr anchor="t" rtlCol="false" tIns="0" lIns="0" bIns="0" rIns="0">
            <a:spAutoFit/>
          </a:bodyPr>
          <a:lstStyle/>
          <a:p>
            <a:pPr algn="just">
              <a:lnSpc>
                <a:spcPts val="4151"/>
              </a:lnSpc>
            </a:pPr>
            <a:r>
              <a:rPr lang="en-US" sz="2767" b="true">
                <a:solidFill>
                  <a:srgbClr val="FFFFFF"/>
                </a:solidFill>
                <a:latin typeface="Helvetica World Bold"/>
                <a:ea typeface="Helvetica World Bold"/>
                <a:cs typeface="Helvetica World Bold"/>
                <a:sym typeface="Helvetica World Bold"/>
              </a:rPr>
              <a:t>Cost function pada Polinomial Regression menggunakan Mean Squared Error (MSE) untuk mengukur seberapa jauh hasil prediksi model dibandingkan dengan data sebenarnya.</a:t>
            </a:r>
          </a:p>
        </p:txBody>
      </p:sp>
      <p:grpSp>
        <p:nvGrpSpPr>
          <p:cNvPr name="Group 23" id="23"/>
          <p:cNvGrpSpPr/>
          <p:nvPr/>
        </p:nvGrpSpPr>
        <p:grpSpPr>
          <a:xfrm rot="0">
            <a:off x="921299" y="6217564"/>
            <a:ext cx="16445403" cy="2560262"/>
            <a:chOff x="0" y="0"/>
            <a:chExt cx="4331300" cy="674308"/>
          </a:xfrm>
        </p:grpSpPr>
        <p:sp>
          <p:nvSpPr>
            <p:cNvPr name="Freeform 24" id="24"/>
            <p:cNvSpPr/>
            <p:nvPr/>
          </p:nvSpPr>
          <p:spPr>
            <a:xfrm flipH="false" flipV="false" rot="0">
              <a:off x="0" y="0"/>
              <a:ext cx="4331300" cy="674308"/>
            </a:xfrm>
            <a:custGeom>
              <a:avLst/>
              <a:gdLst/>
              <a:ahLst/>
              <a:cxnLst/>
              <a:rect r="r" b="b" t="t" l="l"/>
              <a:pathLst>
                <a:path h="674308" w="4331300">
                  <a:moveTo>
                    <a:pt x="11769" y="0"/>
                  </a:moveTo>
                  <a:lnTo>
                    <a:pt x="4319531" y="0"/>
                  </a:lnTo>
                  <a:cubicBezTo>
                    <a:pt x="4326031" y="0"/>
                    <a:pt x="4331300" y="5269"/>
                    <a:pt x="4331300" y="11769"/>
                  </a:cubicBezTo>
                  <a:lnTo>
                    <a:pt x="4331300" y="662539"/>
                  </a:lnTo>
                  <a:cubicBezTo>
                    <a:pt x="4331300" y="669038"/>
                    <a:pt x="4326031" y="674308"/>
                    <a:pt x="4319531" y="674308"/>
                  </a:cubicBezTo>
                  <a:lnTo>
                    <a:pt x="11769" y="674308"/>
                  </a:lnTo>
                  <a:cubicBezTo>
                    <a:pt x="8648" y="674308"/>
                    <a:pt x="5654" y="673068"/>
                    <a:pt x="3447" y="670861"/>
                  </a:cubicBezTo>
                  <a:cubicBezTo>
                    <a:pt x="1240" y="668653"/>
                    <a:pt x="0" y="665660"/>
                    <a:pt x="0" y="662539"/>
                  </a:cubicBezTo>
                  <a:lnTo>
                    <a:pt x="0" y="11769"/>
                  </a:lnTo>
                  <a:cubicBezTo>
                    <a:pt x="0" y="5269"/>
                    <a:pt x="5269" y="0"/>
                    <a:pt x="11769" y="0"/>
                  </a:cubicBezTo>
                  <a:close/>
                </a:path>
              </a:pathLst>
            </a:custGeom>
            <a:solidFill>
              <a:srgbClr val="000000">
                <a:alpha val="0"/>
              </a:srgbClr>
            </a:solidFill>
            <a:ln w="9525" cap="rnd">
              <a:solidFill>
                <a:srgbClr val="FFFFFF"/>
              </a:solidFill>
              <a:prstDash val="solid"/>
              <a:round/>
            </a:ln>
          </p:spPr>
        </p:sp>
        <p:sp>
          <p:nvSpPr>
            <p:cNvPr name="TextBox 25" id="25"/>
            <p:cNvSpPr txBox="true"/>
            <p:nvPr/>
          </p:nvSpPr>
          <p:spPr>
            <a:xfrm>
              <a:off x="0" y="-28575"/>
              <a:ext cx="4331300" cy="702883"/>
            </a:xfrm>
            <a:prstGeom prst="rect">
              <a:avLst/>
            </a:prstGeom>
          </p:spPr>
          <p:txBody>
            <a:bodyPr anchor="ctr" rtlCol="false" tIns="50800" lIns="50800" bIns="50800" rIns="50800"/>
            <a:lstStyle/>
            <a:p>
              <a:pPr algn="ctr">
                <a:lnSpc>
                  <a:spcPts val="1960"/>
                </a:lnSpc>
              </a:pPr>
            </a:p>
          </p:txBody>
        </p:sp>
      </p:grpSp>
      <p:sp>
        <p:nvSpPr>
          <p:cNvPr name="TextBox 26" id="26"/>
          <p:cNvSpPr txBox="true"/>
          <p:nvPr/>
        </p:nvSpPr>
        <p:spPr>
          <a:xfrm rot="0">
            <a:off x="1266654" y="6598927"/>
            <a:ext cx="15730549" cy="1699838"/>
          </a:xfrm>
          <a:prstGeom prst="rect">
            <a:avLst/>
          </a:prstGeom>
        </p:spPr>
        <p:txBody>
          <a:bodyPr anchor="t" rtlCol="false" tIns="0" lIns="0" bIns="0" rIns="0">
            <a:spAutoFit/>
          </a:bodyPr>
          <a:lstStyle/>
          <a:p>
            <a:pPr algn="just">
              <a:lnSpc>
                <a:spcPts val="4337"/>
              </a:lnSpc>
            </a:pPr>
            <a:r>
              <a:rPr lang="en-US" b="true" sz="2891">
                <a:solidFill>
                  <a:srgbClr val="FFFFFF"/>
                </a:solidFill>
                <a:latin typeface="Helvetica World Bold"/>
                <a:ea typeface="Helvetica World Bold"/>
                <a:cs typeface="Helvetica World Bold"/>
                <a:sym typeface="Helvetica World Bold"/>
              </a:rPr>
              <a:t>Cost function merupakan alat pengukur seberapa baik atau buruk model regresi memprediksi data. Ia bekerja dengan cara menghitung selisih antara nilai prediksi model dan nilai asli pada data, lalu mengukur rata-rata dari kesalahan tersebut.</a:t>
            </a:r>
          </a:p>
        </p:txBody>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485315" y="6201851"/>
            <a:ext cx="9326880" cy="4200667"/>
            <a:chOff x="0" y="0"/>
            <a:chExt cx="8459470" cy="3810000"/>
          </a:xfrm>
        </p:grpSpPr>
        <p:sp>
          <p:nvSpPr>
            <p:cNvPr name="Freeform 9" id="9"/>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7"/>
              <a:stretch>
                <a:fillRect l="0" t="-23989" r="0" b="-23989"/>
              </a:stretch>
            </a:blipFill>
          </p:spPr>
        </p:sp>
      </p:grpSp>
      <p:grpSp>
        <p:nvGrpSpPr>
          <p:cNvPr name="Group 10" id="10"/>
          <p:cNvGrpSpPr/>
          <p:nvPr/>
        </p:nvGrpSpPr>
        <p:grpSpPr>
          <a:xfrm rot="0">
            <a:off x="16010640" y="2756627"/>
            <a:ext cx="2277360" cy="3208453"/>
            <a:chOff x="0" y="0"/>
            <a:chExt cx="4507230" cy="6350000"/>
          </a:xfrm>
        </p:grpSpPr>
        <p:sp>
          <p:nvSpPr>
            <p:cNvPr name="Freeform 11" id="11"/>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8"/>
              <a:stretch>
                <a:fillRect l="-55759" t="0" r="-55759" b="0"/>
              </a:stretch>
            </a:blipFill>
          </p:spPr>
        </p:sp>
      </p:grpSp>
      <p:grpSp>
        <p:nvGrpSpPr>
          <p:cNvPr name="Group 12" id="12"/>
          <p:cNvGrpSpPr/>
          <p:nvPr/>
        </p:nvGrpSpPr>
        <p:grpSpPr>
          <a:xfrm rot="0">
            <a:off x="10485315" y="2635627"/>
            <a:ext cx="5171406" cy="3103878"/>
            <a:chOff x="0" y="0"/>
            <a:chExt cx="6350000" cy="3811270"/>
          </a:xfrm>
        </p:grpSpPr>
        <p:sp>
          <p:nvSpPr>
            <p:cNvPr name="Freeform 13" id="13"/>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9"/>
              <a:stretch>
                <a:fillRect l="0" t="-5502" r="0" b="-5502"/>
              </a:stretch>
            </a:blipFill>
          </p:spPr>
        </p:sp>
      </p:grpSp>
      <p:grpSp>
        <p:nvGrpSpPr>
          <p:cNvPr name="Group 14" id="14"/>
          <p:cNvGrpSpPr/>
          <p:nvPr/>
        </p:nvGrpSpPr>
        <p:grpSpPr>
          <a:xfrm rot="0">
            <a:off x="804169" y="3122851"/>
            <a:ext cx="9328721" cy="6679242"/>
            <a:chOff x="0" y="0"/>
            <a:chExt cx="2456947" cy="1759142"/>
          </a:xfrm>
        </p:grpSpPr>
        <p:sp>
          <p:nvSpPr>
            <p:cNvPr name="Freeform 15" id="15"/>
            <p:cNvSpPr/>
            <p:nvPr/>
          </p:nvSpPr>
          <p:spPr>
            <a:xfrm flipH="false" flipV="false" rot="0">
              <a:off x="0" y="0"/>
              <a:ext cx="2456947" cy="1759142"/>
            </a:xfrm>
            <a:custGeom>
              <a:avLst/>
              <a:gdLst/>
              <a:ahLst/>
              <a:cxnLst/>
              <a:rect r="r" b="b" t="t" l="l"/>
              <a:pathLst>
                <a:path h="1759142" w="2456947">
                  <a:moveTo>
                    <a:pt x="20748" y="0"/>
                  </a:moveTo>
                  <a:lnTo>
                    <a:pt x="2436200" y="0"/>
                  </a:lnTo>
                  <a:cubicBezTo>
                    <a:pt x="2447658" y="0"/>
                    <a:pt x="2456947" y="9289"/>
                    <a:pt x="2456947" y="20748"/>
                  </a:cubicBezTo>
                  <a:lnTo>
                    <a:pt x="2456947" y="1738394"/>
                  </a:lnTo>
                  <a:cubicBezTo>
                    <a:pt x="2456947" y="1743897"/>
                    <a:pt x="2454761" y="1749174"/>
                    <a:pt x="2450870" y="1753065"/>
                  </a:cubicBezTo>
                  <a:cubicBezTo>
                    <a:pt x="2446979" y="1756956"/>
                    <a:pt x="2441702" y="1759142"/>
                    <a:pt x="2436200" y="1759142"/>
                  </a:cubicBezTo>
                  <a:lnTo>
                    <a:pt x="20748" y="1759142"/>
                  </a:lnTo>
                  <a:cubicBezTo>
                    <a:pt x="15245" y="1759142"/>
                    <a:pt x="9968" y="1756956"/>
                    <a:pt x="6077" y="1753065"/>
                  </a:cubicBezTo>
                  <a:cubicBezTo>
                    <a:pt x="2186" y="1749174"/>
                    <a:pt x="0" y="1743897"/>
                    <a:pt x="0" y="1738394"/>
                  </a:cubicBezTo>
                  <a:lnTo>
                    <a:pt x="0" y="20748"/>
                  </a:lnTo>
                  <a:cubicBezTo>
                    <a:pt x="0" y="15245"/>
                    <a:pt x="2186" y="9968"/>
                    <a:pt x="6077" y="6077"/>
                  </a:cubicBezTo>
                  <a:cubicBezTo>
                    <a:pt x="9968" y="2186"/>
                    <a:pt x="15245" y="0"/>
                    <a:pt x="20748" y="0"/>
                  </a:cubicBezTo>
                  <a:close/>
                </a:path>
              </a:pathLst>
            </a:custGeom>
            <a:solidFill>
              <a:srgbClr val="000000">
                <a:alpha val="0"/>
              </a:srgbClr>
            </a:solidFill>
            <a:ln w="9525" cap="rnd">
              <a:solidFill>
                <a:srgbClr val="FFFFFF"/>
              </a:solidFill>
              <a:prstDash val="solid"/>
              <a:round/>
            </a:ln>
          </p:spPr>
        </p:sp>
        <p:sp>
          <p:nvSpPr>
            <p:cNvPr name="TextBox 16" id="16"/>
            <p:cNvSpPr txBox="true"/>
            <p:nvPr/>
          </p:nvSpPr>
          <p:spPr>
            <a:xfrm>
              <a:off x="0" y="-28575"/>
              <a:ext cx="2456947" cy="1787717"/>
            </a:xfrm>
            <a:prstGeom prst="rect">
              <a:avLst/>
            </a:prstGeom>
          </p:spPr>
          <p:txBody>
            <a:bodyPr anchor="ctr" rtlCol="false" tIns="50800" lIns="50800" bIns="50800" rIns="50800"/>
            <a:lstStyle/>
            <a:p>
              <a:pPr algn="ctr">
                <a:lnSpc>
                  <a:spcPts val="1960"/>
                </a:lnSpc>
              </a:pPr>
            </a:p>
          </p:txBody>
        </p:sp>
      </p:grpSp>
      <p:sp>
        <p:nvSpPr>
          <p:cNvPr name="TextBox 17" id="17"/>
          <p:cNvSpPr txBox="true"/>
          <p:nvPr/>
        </p:nvSpPr>
        <p:spPr>
          <a:xfrm rot="0">
            <a:off x="1594463" y="1814751"/>
            <a:ext cx="5590580" cy="574675"/>
          </a:xfrm>
          <a:prstGeom prst="rect">
            <a:avLst/>
          </a:prstGeom>
        </p:spPr>
        <p:txBody>
          <a:bodyPr anchor="t" rtlCol="false" tIns="0" lIns="0" bIns="0" rIns="0">
            <a:spAutoFit/>
          </a:bodyPr>
          <a:lstStyle/>
          <a:p>
            <a:pPr algn="ctr">
              <a:lnSpc>
                <a:spcPts val="4399"/>
              </a:lnSpc>
            </a:pPr>
            <a:r>
              <a:rPr lang="en-US" sz="3999">
                <a:solidFill>
                  <a:srgbClr val="FF3131"/>
                </a:solidFill>
                <a:latin typeface="Space Age"/>
                <a:ea typeface="Space Age"/>
                <a:cs typeface="Space Age"/>
                <a:sym typeface="Space Age"/>
              </a:rPr>
              <a:t>COST FUNCTION</a:t>
            </a:r>
          </a:p>
        </p:txBody>
      </p:sp>
      <p:grpSp>
        <p:nvGrpSpPr>
          <p:cNvPr name="Group 18" id="18"/>
          <p:cNvGrpSpPr/>
          <p:nvPr/>
        </p:nvGrpSpPr>
        <p:grpSpPr>
          <a:xfrm rot="0">
            <a:off x="1028700" y="1409336"/>
            <a:ext cx="962086" cy="96208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21" id="21"/>
          <p:cNvSpPr/>
          <p:nvPr/>
        </p:nvSpPr>
        <p:spPr>
          <a:xfrm flipH="false" flipV="false" rot="0">
            <a:off x="1260683" y="1610251"/>
            <a:ext cx="498119" cy="560257"/>
          </a:xfrm>
          <a:custGeom>
            <a:avLst/>
            <a:gdLst/>
            <a:ahLst/>
            <a:cxnLst/>
            <a:rect r="r" b="b" t="t" l="l"/>
            <a:pathLst>
              <a:path h="560257" w="498119">
                <a:moveTo>
                  <a:pt x="0" y="0"/>
                </a:moveTo>
                <a:lnTo>
                  <a:pt x="498120" y="0"/>
                </a:lnTo>
                <a:lnTo>
                  <a:pt x="498120" y="560257"/>
                </a:lnTo>
                <a:lnTo>
                  <a:pt x="0" y="5602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990786" y="3408068"/>
            <a:ext cx="7037407" cy="1905571"/>
          </a:xfrm>
          <a:custGeom>
            <a:avLst/>
            <a:gdLst/>
            <a:ahLst/>
            <a:cxnLst/>
            <a:rect r="r" b="b" t="t" l="l"/>
            <a:pathLst>
              <a:path h="1905571" w="7037407">
                <a:moveTo>
                  <a:pt x="0" y="0"/>
                </a:moveTo>
                <a:lnTo>
                  <a:pt x="7037407" y="0"/>
                </a:lnTo>
                <a:lnTo>
                  <a:pt x="7037407" y="1905571"/>
                </a:lnTo>
                <a:lnTo>
                  <a:pt x="0" y="1905571"/>
                </a:lnTo>
                <a:lnTo>
                  <a:pt x="0" y="0"/>
                </a:lnTo>
                <a:close/>
              </a:path>
            </a:pathLst>
          </a:custGeom>
          <a:blipFill>
            <a:blip r:embed="rId12"/>
            <a:stretch>
              <a:fillRect l="0" t="0" r="0" b="0"/>
            </a:stretch>
          </a:blipFill>
        </p:spPr>
      </p:sp>
      <p:sp>
        <p:nvSpPr>
          <p:cNvPr name="TextBox 23" id="23"/>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24" id="24"/>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25" id="25"/>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26" id="26"/>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7" id="27"/>
          <p:cNvSpPr txBox="true"/>
          <p:nvPr/>
        </p:nvSpPr>
        <p:spPr>
          <a:xfrm rot="0">
            <a:off x="1409912" y="5584902"/>
            <a:ext cx="8342976" cy="4131946"/>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Penjelasan Simbol:</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J(θ) → nilai kesalahan total model.</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θ → parameter/koefisien model.</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m → jumlah data.</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1/2m​ → untuk merata-rata dan mempermudah perhitungan.</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∑m i=1​ → menjumlahkan error seluruh data.</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(hθ​(x(i))−y(i))2 → error kuadrat (selisih prediksi dan nilai asli).</a:t>
            </a:r>
          </a:p>
        </p:txBody>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2267826" y="1355522"/>
            <a:ext cx="5761859" cy="2595042"/>
            <a:chOff x="0" y="0"/>
            <a:chExt cx="8459470" cy="3810000"/>
          </a:xfrm>
        </p:grpSpPr>
        <p:sp>
          <p:nvSpPr>
            <p:cNvPr name="Freeform 9" id="9"/>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7"/>
              <a:stretch>
                <a:fillRect l="0" t="-25100" r="0" b="-25100"/>
              </a:stretch>
            </a:blipFill>
          </p:spPr>
        </p:sp>
      </p:grpSp>
      <p:grpSp>
        <p:nvGrpSpPr>
          <p:cNvPr name="Group 10" id="10"/>
          <p:cNvGrpSpPr/>
          <p:nvPr/>
        </p:nvGrpSpPr>
        <p:grpSpPr>
          <a:xfrm rot="0">
            <a:off x="1028700" y="3617959"/>
            <a:ext cx="8370145" cy="7566611"/>
            <a:chOff x="0" y="0"/>
            <a:chExt cx="6350000" cy="5740400"/>
          </a:xfrm>
        </p:grpSpPr>
        <p:sp>
          <p:nvSpPr>
            <p:cNvPr name="Freeform 11" id="11"/>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8"/>
              <a:stretch>
                <a:fillRect l="-17843" t="0" r="-17843" b="0"/>
              </a:stretch>
            </a:blipFill>
          </p:spPr>
        </p:sp>
      </p:grpSp>
      <p:sp>
        <p:nvSpPr>
          <p:cNvPr name="TextBox 12" id="12"/>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3" id="13"/>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4" id="14"/>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5" id="15"/>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16" id="16"/>
          <p:cNvSpPr txBox="true"/>
          <p:nvPr/>
        </p:nvSpPr>
        <p:spPr>
          <a:xfrm rot="0">
            <a:off x="1266654" y="1949571"/>
            <a:ext cx="8607009" cy="1127125"/>
          </a:xfrm>
          <a:prstGeom prst="rect">
            <a:avLst/>
          </a:prstGeom>
        </p:spPr>
        <p:txBody>
          <a:bodyPr anchor="t" rtlCol="false" tIns="0" lIns="0" bIns="0" rIns="0">
            <a:spAutoFit/>
          </a:bodyPr>
          <a:lstStyle/>
          <a:p>
            <a:pPr algn="ctr">
              <a:lnSpc>
                <a:spcPts val="4399"/>
              </a:lnSpc>
            </a:pPr>
            <a:r>
              <a:rPr lang="en-US" sz="3999">
                <a:solidFill>
                  <a:srgbClr val="FF3131"/>
                </a:solidFill>
                <a:latin typeface="Space Age"/>
                <a:ea typeface="Space Age"/>
                <a:cs typeface="Space Age"/>
                <a:sym typeface="Space Age"/>
              </a:rPr>
              <a:t>KELEBIHAN POLINOMIAL REGRESSION</a:t>
            </a:r>
          </a:p>
        </p:txBody>
      </p:sp>
      <p:grpSp>
        <p:nvGrpSpPr>
          <p:cNvPr name="Group 17" id="17"/>
          <p:cNvGrpSpPr/>
          <p:nvPr/>
        </p:nvGrpSpPr>
        <p:grpSpPr>
          <a:xfrm rot="0">
            <a:off x="9714327" y="4411263"/>
            <a:ext cx="7850593" cy="5019412"/>
            <a:chOff x="0" y="0"/>
            <a:chExt cx="2067646" cy="1321985"/>
          </a:xfrm>
        </p:grpSpPr>
        <p:sp>
          <p:nvSpPr>
            <p:cNvPr name="Freeform 18" id="18"/>
            <p:cNvSpPr/>
            <p:nvPr/>
          </p:nvSpPr>
          <p:spPr>
            <a:xfrm flipH="false" flipV="false" rot="0">
              <a:off x="0" y="0"/>
              <a:ext cx="2067646" cy="1321985"/>
            </a:xfrm>
            <a:custGeom>
              <a:avLst/>
              <a:gdLst/>
              <a:ahLst/>
              <a:cxnLst/>
              <a:rect r="r" b="b" t="t" l="l"/>
              <a:pathLst>
                <a:path h="1321985" w="2067646">
                  <a:moveTo>
                    <a:pt x="24654" y="0"/>
                  </a:moveTo>
                  <a:lnTo>
                    <a:pt x="2042992" y="0"/>
                  </a:lnTo>
                  <a:cubicBezTo>
                    <a:pt x="2056608" y="0"/>
                    <a:pt x="2067646" y="11038"/>
                    <a:pt x="2067646" y="24654"/>
                  </a:cubicBezTo>
                  <a:lnTo>
                    <a:pt x="2067646" y="1297331"/>
                  </a:lnTo>
                  <a:cubicBezTo>
                    <a:pt x="2067646" y="1310947"/>
                    <a:pt x="2056608" y="1321985"/>
                    <a:pt x="2042992" y="1321985"/>
                  </a:cubicBezTo>
                  <a:lnTo>
                    <a:pt x="24654" y="1321985"/>
                  </a:lnTo>
                  <a:cubicBezTo>
                    <a:pt x="11038" y="1321985"/>
                    <a:pt x="0" y="1310947"/>
                    <a:pt x="0" y="1297331"/>
                  </a:cubicBezTo>
                  <a:lnTo>
                    <a:pt x="0" y="24654"/>
                  </a:lnTo>
                  <a:cubicBezTo>
                    <a:pt x="0" y="11038"/>
                    <a:pt x="11038" y="0"/>
                    <a:pt x="24654" y="0"/>
                  </a:cubicBezTo>
                  <a:close/>
                </a:path>
              </a:pathLst>
            </a:custGeom>
            <a:solidFill>
              <a:srgbClr val="000000">
                <a:alpha val="0"/>
              </a:srgbClr>
            </a:solidFill>
            <a:ln w="9525" cap="rnd">
              <a:solidFill>
                <a:srgbClr val="FFFFFF"/>
              </a:solidFill>
              <a:prstDash val="solid"/>
              <a:round/>
            </a:ln>
          </p:spPr>
        </p:sp>
        <p:sp>
          <p:nvSpPr>
            <p:cNvPr name="TextBox 19" id="19"/>
            <p:cNvSpPr txBox="true"/>
            <p:nvPr/>
          </p:nvSpPr>
          <p:spPr>
            <a:xfrm>
              <a:off x="0" y="-28575"/>
              <a:ext cx="2067646" cy="1350560"/>
            </a:xfrm>
            <a:prstGeom prst="rect">
              <a:avLst/>
            </a:prstGeom>
          </p:spPr>
          <p:txBody>
            <a:bodyPr anchor="ctr" rtlCol="false" tIns="50800" lIns="50800" bIns="50800" rIns="50800"/>
            <a:lstStyle/>
            <a:p>
              <a:pPr algn="ctr">
                <a:lnSpc>
                  <a:spcPts val="1960"/>
                </a:lnSpc>
              </a:pPr>
            </a:p>
          </p:txBody>
        </p:sp>
      </p:grpSp>
      <p:grpSp>
        <p:nvGrpSpPr>
          <p:cNvPr name="Group 20" id="20"/>
          <p:cNvGrpSpPr/>
          <p:nvPr/>
        </p:nvGrpSpPr>
        <p:grpSpPr>
          <a:xfrm rot="0">
            <a:off x="1221563" y="1757566"/>
            <a:ext cx="1131527" cy="113152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23" id="23"/>
          <p:cNvSpPr/>
          <p:nvPr/>
        </p:nvSpPr>
        <p:spPr>
          <a:xfrm flipH="false" flipV="false" rot="0">
            <a:off x="1494403" y="1993865"/>
            <a:ext cx="585847" cy="658928"/>
          </a:xfrm>
          <a:custGeom>
            <a:avLst/>
            <a:gdLst/>
            <a:ahLst/>
            <a:cxnLst/>
            <a:rect r="r" b="b" t="t" l="l"/>
            <a:pathLst>
              <a:path h="658928" w="585847">
                <a:moveTo>
                  <a:pt x="0" y="0"/>
                </a:moveTo>
                <a:lnTo>
                  <a:pt x="585847" y="0"/>
                </a:lnTo>
                <a:lnTo>
                  <a:pt x="585847" y="658928"/>
                </a:lnTo>
                <a:lnTo>
                  <a:pt x="0" y="6589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9714327" y="4769714"/>
            <a:ext cx="7544973" cy="4103371"/>
          </a:xfrm>
          <a:prstGeom prst="rect">
            <a:avLst/>
          </a:prstGeom>
        </p:spPr>
        <p:txBody>
          <a:bodyPr anchor="t" rtlCol="false" tIns="0" lIns="0" bIns="0" rIns="0">
            <a:spAutoFit/>
          </a:bodyPr>
          <a:lstStyle/>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Model Kurva: Mampu memodelkan data dengan pola non-linear (kurva).</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Akurasi Tinggi: Lebih akurat dari Regresi Linear untuk data melengkung.</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Matematis Sederhana: Proses perhitungannya tetap linear (pakai OLS/Least Squares), tidak rumit.</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Kontrol Kompleksitas: Bisa diatasi dengan regularisasi (Ridge/Lasso) agar tidak overfitting.</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DAG5GQqzS1A</dc:identifier>
  <dcterms:modified xsi:type="dcterms:W3CDTF">2011-08-01T06:04:30Z</dcterms:modified>
  <cp:revision>1</cp:revision>
  <dc:title>tugas data science</dc:title>
</cp:coreProperties>
</file>